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88.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slide" Target="slides/slide79.xml"/><Relationship Id="rId83" Type="http://schemas.openxmlformats.org/officeDocument/2006/relationships/slide" Target="slides/slide78.xml"/><Relationship Id="rId42" Type="http://schemas.openxmlformats.org/officeDocument/2006/relationships/slide" Target="slides/slide37.xml"/><Relationship Id="rId86" Type="http://schemas.openxmlformats.org/officeDocument/2006/relationships/slide" Target="slides/slide81.xml"/><Relationship Id="rId41" Type="http://schemas.openxmlformats.org/officeDocument/2006/relationships/slide" Target="slides/slide36.xml"/><Relationship Id="rId85" Type="http://schemas.openxmlformats.org/officeDocument/2006/relationships/slide" Target="slides/slide80.xml"/><Relationship Id="rId44" Type="http://schemas.openxmlformats.org/officeDocument/2006/relationships/slide" Target="slides/slide39.xml"/><Relationship Id="rId88" Type="http://schemas.openxmlformats.org/officeDocument/2006/relationships/slide" Target="slides/slide83.xml"/><Relationship Id="rId43" Type="http://schemas.openxmlformats.org/officeDocument/2006/relationships/slide" Target="slides/slide38.xml"/><Relationship Id="rId87" Type="http://schemas.openxmlformats.org/officeDocument/2006/relationships/slide" Target="slides/slide82.xml"/><Relationship Id="rId46" Type="http://schemas.openxmlformats.org/officeDocument/2006/relationships/slide" Target="slides/slide41.xml"/><Relationship Id="rId45" Type="http://schemas.openxmlformats.org/officeDocument/2006/relationships/slide" Target="slides/slide40.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slide" Target="slides/slide74.xml"/><Relationship Id="rId34" Type="http://schemas.openxmlformats.org/officeDocument/2006/relationships/slide" Target="slides/slide29.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94" Type="http://schemas.openxmlformats.org/officeDocument/2006/relationships/slide" Target="slides/slide89.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9cec1c2d008dde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19cec1c2d008dde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52d611b2407032e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52d611b2407032e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044690444835cae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044690444835cae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98e286f8e71fd3f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98e286f8e71fd3f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8dbcfd74b08b98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8dbcfd74b08b98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1de90bacfc5252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1de90bacfc5252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1fe3b9e6a223e919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1fe3b9e6a223e919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7b76bf94500ced6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7b76bf94500ced6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1809d5f202492da8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1809d5f202492da8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4a6879d0f591cad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4a6879d0f591cad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cdbac5267ba123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cdbac5267ba123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5238a69742810c7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5238a69742810c7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1bb53637127b060b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1bb53637127b060b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69a87a1118a31859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69a87a1118a31859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d24d9e83a4bd5d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1d24d9e83a4bd5d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aba986960c98e9e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aba986960c98e9e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e98398df1fc25be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2e98398df1fc25be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f11f8c4ab1e133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2f11f8c4ab1e133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335f1f8e9ed56a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335f1f8e9ed56a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7aa750375bb96f8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7aa750375bb96f8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9569f25a66d2bec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9569f25a66d2bec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d00cdb1c1be869c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d00cdb1c1be869c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5caad736fa494dc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5caad736fa494dc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117946ca9ddd5ae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117946ca9ddd5ae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117946ca9ddd5ae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117946ca9ddd5ae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69423370c252254c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69423370c252254c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4bceed64a0d957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4bceed64a0d957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34171d873e5fd95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234171d873e5fd95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af9ed843ebf9ed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af9ed843ebf9ed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a6221f662a49ad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a6221f662a49ad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b8a4a1eb5ef180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b8a4a1eb5ef180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5ea91a93d719e6a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5ea91a93d719e6a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77740da8d30bd74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77740da8d30bd74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635877d5a47a2ef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635877d5a47a2ef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4e69ff5af40be7ac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4e69ff5af40be7ac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511cebe91da5036a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511cebe91da5036a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53b7636163e6a66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53b7636163e6a66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e7e34cd60951d2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e7e34cd60951d2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a6e49115925182f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a6e49115925182f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62fedc66a9b1b74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62fedc66a9b1b74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4d0c01bb92413f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4d0c01bb92413f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187d5181059ae3e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187d5181059ae3e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5a5d59f3133754d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5a5d59f3133754d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64162d514680e43f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64162d514680e43f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89dcdc544eed1d9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389dcdc544eed1d9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770f1bc3924d131e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770f1bc3924d131e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20a2f306a24f7f2f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20a2f306a24f7f2f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1ac9b5128ef5b6da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1ac9b5128ef5b6da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af82a2c24d7dbe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af82a2c24d7dbe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4bf2c7e664f1c3b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4bf2c7e664f1c3b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5843bbdaa6291d2a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5843bbdaa6291d2a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457c24a029ecc9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3457c24a029ecc9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2608b6966b46474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2608b6966b46474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45f943ad0250b84c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45f943ad0250b84c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568072480462559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568072480462559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4e5a661d3fb17416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4e5a661d3fb17416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199fb9af86a743a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199fb9af86a743a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1f79407537c45e9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1f79407537c45e9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787cc1aabf9f03ef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787cc1aabf9f03ef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7a9e746792c87f3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7a9e746792c87f3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73f408babf517d4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73f408babf517d4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41bd81d474ff206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41bd81d474ff206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39dec24a9ffcf3dd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39dec24a9ffcf3dd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628738c5fe39e823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628738c5fe39e823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7103b1899205a749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7103b1899205a749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7d0a0d46d91e09c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7d0a0d46d91e09c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27d44b328c42c415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27d44b328c42c415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4cbb23ea242860a5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4cbb23ea242860a5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2592bc2734293896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2592bc2734293896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7dcb47c88fdf97ae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7dcb47c88fdf97ae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3600a0595f4c067c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0" name="Google Shape;560;g3600a0595f4c067c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4ea786563134dc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4ea786563134dc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51ee65f9461a3e27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51ee65f9461a3e27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4bce50c53b81e35c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4bce50c53b81e35c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259c10007f6175a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259c10007f6175a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6d7edfa1609f491b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 name="Google Shape;599;g6d7edfa1609f491b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6c96772d5d51c67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7" name="Google Shape;607;g6c96772d5d51c67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4057c4a0b46fa2dc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4057c4a0b46fa2dc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1b12efd9010d96bb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1b12efd9010d96bb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54687efad6f1c33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54687efad6f1c33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7e9a8ab0252a0cea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7e9a8ab0252a0cea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1670715953e7aad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1670715953e7aad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6de39cd5f8c1e06b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3" name="Google Shape;643;g6de39cd5f8c1e06b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281ea57aa6d5f406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0" name="Google Shape;650;g281ea57aa6d5f406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692aa9d9a58565ef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692aa9d9a58565ef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1b0dfe6ebbdd734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1b0dfe6ebbdd734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404622e1c2d600d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404622e1c2d600d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60eb4f8ac3c8ff3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60eb4f8ac3c8ff3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13f095009d2fff4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13f095009d2fff4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1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2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2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16.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10.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2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2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1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1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5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26.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58.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17.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image" Target="../media/image37.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62.jpg"/><Relationship Id="rId4" Type="http://schemas.openxmlformats.org/officeDocument/2006/relationships/image" Target="../media/image20.jpg"/><Relationship Id="rId5" Type="http://schemas.openxmlformats.org/officeDocument/2006/relationships/image" Target="../media/image35.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44.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 Id="rId3" Type="http://schemas.openxmlformats.org/officeDocument/2006/relationships/image" Target="../media/image28.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 Id="rId3" Type="http://schemas.openxmlformats.org/officeDocument/2006/relationships/image" Target="../media/image40.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 Id="rId3" Type="http://schemas.openxmlformats.org/officeDocument/2006/relationships/image" Target="../media/image24.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 Id="rId3" Type="http://schemas.openxmlformats.org/officeDocument/2006/relationships/image" Target="../media/image47.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image" Target="../media/image46.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 Id="rId3" Type="http://schemas.openxmlformats.org/officeDocument/2006/relationships/image" Target="../media/image42.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image" Target="../media/image33.jpg"/><Relationship Id="rId4" Type="http://schemas.openxmlformats.org/officeDocument/2006/relationships/image" Target="../media/image30.jpg"/><Relationship Id="rId5" Type="http://schemas.openxmlformats.org/officeDocument/2006/relationships/image" Target="../media/image32.jpg"/><Relationship Id="rId6" Type="http://schemas.openxmlformats.org/officeDocument/2006/relationships/image" Target="../media/image36.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 Id="rId3" Type="http://schemas.openxmlformats.org/officeDocument/2006/relationships/image" Target="../media/image34.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 Id="rId3" Type="http://schemas.openxmlformats.org/officeDocument/2006/relationships/image" Target="../media/image67.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 Id="rId3" Type="http://schemas.openxmlformats.org/officeDocument/2006/relationships/image" Target="../media/image31.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3.xml"/><Relationship Id="rId3" Type="http://schemas.openxmlformats.org/officeDocument/2006/relationships/image" Target="../media/image39.jpg"/><Relationship Id="rId4" Type="http://schemas.openxmlformats.org/officeDocument/2006/relationships/image" Target="../media/image38.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4.xml"/><Relationship Id="rId3" Type="http://schemas.openxmlformats.org/officeDocument/2006/relationships/image" Target="../media/image61.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 Id="rId3" Type="http://schemas.openxmlformats.org/officeDocument/2006/relationships/image" Target="../media/image51.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7.xml"/><Relationship Id="rId3" Type="http://schemas.openxmlformats.org/officeDocument/2006/relationships/image" Target="../media/image55.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8.xml"/><Relationship Id="rId3" Type="http://schemas.openxmlformats.org/officeDocument/2006/relationships/image" Target="../media/image63.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9.xml"/><Relationship Id="rId3" Type="http://schemas.openxmlformats.org/officeDocument/2006/relationships/image" Target="../media/image43.jpg"/><Relationship Id="rId4" Type="http://schemas.openxmlformats.org/officeDocument/2006/relationships/image" Target="../media/image52.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0.xml"/><Relationship Id="rId3" Type="http://schemas.openxmlformats.org/officeDocument/2006/relationships/image" Target="../media/image59.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1.xml"/><Relationship Id="rId3" Type="http://schemas.openxmlformats.org/officeDocument/2006/relationships/image" Target="../media/image41.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 Id="rId3" Type="http://schemas.openxmlformats.org/officeDocument/2006/relationships/image" Target="../media/image48.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6.xml"/><Relationship Id="rId3" Type="http://schemas.openxmlformats.org/officeDocument/2006/relationships/image" Target="../media/image45.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 Id="rId3" Type="http://schemas.openxmlformats.org/officeDocument/2006/relationships/image" Target="../media/image49.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0.xml"/><Relationship Id="rId3" Type="http://schemas.openxmlformats.org/officeDocument/2006/relationships/image" Target="../media/image54.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1.xml"/><Relationship Id="rId3" Type="http://schemas.openxmlformats.org/officeDocument/2006/relationships/image" Target="../media/image50.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3.xml"/><Relationship Id="rId3" Type="http://schemas.openxmlformats.org/officeDocument/2006/relationships/image" Target="../media/image60.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5.xml"/><Relationship Id="rId3" Type="http://schemas.openxmlformats.org/officeDocument/2006/relationships/image" Target="../media/image56.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6.xml"/><Relationship Id="rId3" Type="http://schemas.openxmlformats.org/officeDocument/2006/relationships/image" Target="../media/image64.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7.xml"/><Relationship Id="rId3" Type="http://schemas.openxmlformats.org/officeDocument/2006/relationships/image" Target="../media/image66.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8.xml"/><Relationship Id="rId3" Type="http://schemas.openxmlformats.org/officeDocument/2006/relationships/image" Target="../media/image65.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9.xml"/><Relationship Id="rId3" Type="http://schemas.openxmlformats.org/officeDocument/2006/relationships/image" Target="../media/image5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idx="2" type="body"/>
          </p:nvPr>
        </p:nvSpPr>
        <p:spPr>
          <a:xfrm>
            <a:off x="4751025" y="1230125"/>
            <a:ext cx="4181700" cy="418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2100"/>
              <a:t>Esta </a:t>
            </a:r>
            <a:r>
              <a:rPr b="1" lang="es" sz="2100">
                <a:solidFill>
                  <a:srgbClr val="E69138"/>
                </a:solidFill>
              </a:rPr>
              <a:t>formación integral</a:t>
            </a:r>
            <a:r>
              <a:rPr lang="es" sz="2100"/>
              <a:t> digitalizada, compuesta por 54 pasos, está dirigida a hombres </a:t>
            </a:r>
            <a:r>
              <a:rPr b="1" lang="es" sz="2100">
                <a:solidFill>
                  <a:srgbClr val="FF0000"/>
                </a:solidFill>
              </a:rPr>
              <a:t>autodidactas</a:t>
            </a:r>
            <a:r>
              <a:rPr lang="es" sz="2100"/>
              <a:t> que buscan empoderarse o fortalecer su empoderamiento para disfrutar de un crecimiento constante en su felicidad, bienestar y abundancia, mientras </a:t>
            </a:r>
            <a:r>
              <a:rPr b="1" lang="es" sz="2100"/>
              <a:t>disfrutan plenamente</a:t>
            </a:r>
            <a:r>
              <a:rPr lang="es" sz="2100"/>
              <a:t> de su vida.</a:t>
            </a:r>
            <a:endParaRPr sz="2100"/>
          </a:p>
          <a:p>
            <a:pPr indent="0" lvl="0" marL="0" rtl="0" algn="ctr">
              <a:spcBef>
                <a:spcPts val="1200"/>
              </a:spcBef>
              <a:spcAft>
                <a:spcPts val="1200"/>
              </a:spcAft>
              <a:buNone/>
            </a:pPr>
            <a:r>
              <a:t/>
            </a:r>
            <a:endParaRPr sz="2100"/>
          </a:p>
        </p:txBody>
      </p:sp>
      <p:pic>
        <p:nvPicPr>
          <p:cNvPr id="55" name="Google Shape;55;p13"/>
          <p:cNvPicPr preferRelativeResize="0"/>
          <p:nvPr/>
        </p:nvPicPr>
        <p:blipFill rotWithShape="1">
          <a:blip r:embed="rId3">
            <a:alphaModFix/>
          </a:blip>
          <a:srcRect b="0" l="-7930" r="7930" t="0"/>
          <a:stretch/>
        </p:blipFill>
        <p:spPr>
          <a:xfrm>
            <a:off x="-1601850" y="1031225"/>
            <a:ext cx="6173856" cy="4385395"/>
          </a:xfrm>
          <a:prstGeom prst="rect">
            <a:avLst/>
          </a:prstGeom>
          <a:noFill/>
          <a:ln>
            <a:noFill/>
          </a:ln>
        </p:spPr>
      </p:pic>
      <p:sp>
        <p:nvSpPr>
          <p:cNvPr id="56" name="Google Shape;56;p13"/>
          <p:cNvSpPr txBox="1"/>
          <p:nvPr/>
        </p:nvSpPr>
        <p:spPr>
          <a:xfrm>
            <a:off x="0" y="229526"/>
            <a:ext cx="9144000" cy="588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2600">
                <a:solidFill>
                  <a:srgbClr val="E69138"/>
                </a:solidFill>
              </a:rPr>
              <a:t>PROGRAMA-HOMBRE Y TU VERDADERO POTENCIAL</a:t>
            </a:r>
            <a:endParaRPr b="1" sz="2600">
              <a:solidFill>
                <a:srgbClr val="E69138"/>
              </a:solidFill>
            </a:endParaRPr>
          </a:p>
        </p:txBody>
      </p:sp>
      <p:sp>
        <p:nvSpPr>
          <p:cNvPr id="57" name="Google Shape;57;p13"/>
          <p:cNvSpPr/>
          <p:nvPr/>
        </p:nvSpPr>
        <p:spPr>
          <a:xfrm>
            <a:off x="4572000" y="1031225"/>
            <a:ext cx="6174000" cy="1989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p:nvPr/>
        </p:nvSpPr>
        <p:spPr>
          <a:xfrm>
            <a:off x="5421675" y="-3517350"/>
            <a:ext cx="3722400" cy="4775100"/>
          </a:xfrm>
          <a:prstGeom prst="rect">
            <a:avLst/>
          </a:prstGeom>
          <a:solidFill>
            <a:srgbClr val="F6B26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 name="Google Shape;63;p14"/>
          <p:cNvPicPr preferRelativeResize="0"/>
          <p:nvPr/>
        </p:nvPicPr>
        <p:blipFill>
          <a:blip r:embed="rId3">
            <a:alphaModFix/>
          </a:blip>
          <a:stretch>
            <a:fillRect/>
          </a:stretch>
        </p:blipFill>
        <p:spPr>
          <a:xfrm>
            <a:off x="5421600" y="1257750"/>
            <a:ext cx="3722398" cy="3885748"/>
          </a:xfrm>
          <a:prstGeom prst="rect">
            <a:avLst/>
          </a:prstGeom>
          <a:noFill/>
          <a:ln>
            <a:noFill/>
          </a:ln>
        </p:spPr>
      </p:pic>
      <p:sp>
        <p:nvSpPr>
          <p:cNvPr id="64" name="Google Shape;64;p14"/>
          <p:cNvSpPr txBox="1"/>
          <p:nvPr/>
        </p:nvSpPr>
        <p:spPr>
          <a:xfrm>
            <a:off x="0" y="0"/>
            <a:ext cx="5421600" cy="5499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lang="es" sz="2400">
                <a:solidFill>
                  <a:srgbClr val="000000"/>
                </a:solidFill>
              </a:rPr>
              <a:t>Con más de </a:t>
            </a:r>
            <a:r>
              <a:rPr b="1" lang="es" sz="2400">
                <a:solidFill>
                  <a:srgbClr val="000000"/>
                </a:solidFill>
              </a:rPr>
              <a:t>25 años</a:t>
            </a:r>
            <a:r>
              <a:rPr lang="es" sz="2400">
                <a:solidFill>
                  <a:srgbClr val="000000"/>
                </a:solidFill>
              </a:rPr>
              <a:t> de </a:t>
            </a:r>
            <a:r>
              <a:rPr b="1" lang="es" sz="2400">
                <a:solidFill>
                  <a:srgbClr val="FF0000"/>
                </a:solidFill>
              </a:rPr>
              <a:t>experiencia</a:t>
            </a:r>
            <a:r>
              <a:rPr lang="es" sz="2400">
                <a:solidFill>
                  <a:srgbClr val="000000"/>
                </a:solidFill>
              </a:rPr>
              <a:t> en desarrollo y crecimiento personal y profesional, he profundizado en la autoayuda y en el estudio del verdadero potencial humano. Como resultado de </a:t>
            </a:r>
            <a:r>
              <a:rPr lang="es" sz="2400"/>
              <a:t>periodos </a:t>
            </a:r>
            <a:r>
              <a:rPr lang="es" sz="2400">
                <a:solidFill>
                  <a:srgbClr val="000000"/>
                </a:solidFill>
              </a:rPr>
              <a:t>de investigación y observación constante, he creado un programa de </a:t>
            </a:r>
            <a:r>
              <a:rPr b="1" lang="es" sz="2400">
                <a:solidFill>
                  <a:srgbClr val="FF0000"/>
                </a:solidFill>
              </a:rPr>
              <a:t>coaching experiencial de alto impacto</a:t>
            </a:r>
            <a:r>
              <a:rPr lang="es" sz="2400">
                <a:solidFill>
                  <a:srgbClr val="000000"/>
                </a:solidFill>
              </a:rPr>
              <a:t>, diseñado </a:t>
            </a:r>
            <a:r>
              <a:rPr b="1" lang="es" sz="2400"/>
              <a:t>exclusivamente para ti</a:t>
            </a:r>
            <a:r>
              <a:rPr lang="es" sz="2400">
                <a:solidFill>
                  <a:srgbClr val="000000"/>
                </a:solidFill>
              </a:rPr>
              <a:t>, para que puedas </a:t>
            </a:r>
            <a:r>
              <a:rPr b="1" lang="es" sz="2400">
                <a:solidFill>
                  <a:srgbClr val="FF0000"/>
                </a:solidFill>
              </a:rPr>
              <a:t>transformar</a:t>
            </a:r>
            <a:r>
              <a:rPr lang="es" sz="2400">
                <a:solidFill>
                  <a:srgbClr val="000000"/>
                </a:solidFill>
              </a:rPr>
              <a:t> tu vida y alcanzar tu máximo potencial. </a:t>
            </a:r>
            <a:endParaRPr sz="2400">
              <a:solidFill>
                <a:srgbClr val="595959"/>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0" name="Google Shape;70;p1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71" name="Google Shape;71;p1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2" name="Google Shape;72;p15"/>
          <p:cNvPicPr preferRelativeResize="0"/>
          <p:nvPr/>
        </p:nvPicPr>
        <p:blipFill>
          <a:blip r:embed="rId3">
            <a:alphaModFix/>
          </a:blip>
          <a:stretch>
            <a:fillRect/>
          </a:stretch>
        </p:blipFill>
        <p:spPr>
          <a:xfrm>
            <a:off x="0" y="-1028250"/>
            <a:ext cx="12431151" cy="77668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nvSpPr>
        <p:spPr>
          <a:xfrm>
            <a:off x="-100" y="495750"/>
            <a:ext cx="9144000" cy="4647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s" sz="1800">
                <a:solidFill>
                  <a:srgbClr val="F6B26B"/>
                </a:solidFill>
              </a:rPr>
              <a:t>Propuesta de Valor del Programa</a:t>
            </a:r>
            <a:endParaRPr b="1" sz="1800">
              <a:solidFill>
                <a:srgbClr val="F6B26B"/>
              </a:solidFill>
            </a:endParaRPr>
          </a:p>
          <a:p>
            <a:pPr indent="0" lvl="0" marL="0" rtl="0" algn="ctr">
              <a:lnSpc>
                <a:spcPct val="115000"/>
              </a:lnSpc>
              <a:spcBef>
                <a:spcPts val="1200"/>
              </a:spcBef>
              <a:spcAft>
                <a:spcPts val="0"/>
              </a:spcAft>
              <a:buNone/>
            </a:pPr>
            <a:r>
              <a:rPr lang="es" sz="1800">
                <a:solidFill>
                  <a:srgbClr val="595959"/>
                </a:solidFill>
              </a:rPr>
              <a:t>Este itinerario está diseñado para </a:t>
            </a:r>
            <a:r>
              <a:rPr b="1" lang="es" sz="1800">
                <a:solidFill>
                  <a:srgbClr val="595959"/>
                </a:solidFill>
              </a:rPr>
              <a:t>acompañarte</a:t>
            </a:r>
            <a:r>
              <a:rPr lang="es" sz="1800">
                <a:solidFill>
                  <a:srgbClr val="595959"/>
                </a:solidFill>
              </a:rPr>
              <a:t> en un proceso de desarrollo personal y profesional. Con un </a:t>
            </a:r>
            <a:r>
              <a:rPr lang="es" sz="1800">
                <a:solidFill>
                  <a:srgbClr val="E69138"/>
                </a:solidFill>
              </a:rPr>
              <a:t>enfoque consciente</a:t>
            </a:r>
            <a:r>
              <a:rPr lang="es" sz="1800">
                <a:solidFill>
                  <a:srgbClr val="595959"/>
                </a:solidFill>
              </a:rPr>
              <a:t> y orientado </a:t>
            </a:r>
            <a:r>
              <a:rPr lang="es" sz="1800">
                <a:solidFill>
                  <a:srgbClr val="FF0000"/>
                </a:solidFill>
              </a:rPr>
              <a:t>al resultado</a:t>
            </a:r>
            <a:r>
              <a:rPr lang="es" sz="1800">
                <a:solidFill>
                  <a:srgbClr val="595959"/>
                </a:solidFill>
              </a:rPr>
              <a:t>, te guía a definir con transparencia tu visión, construir hábitos sólidos, fortalecer tu disciplina y tomar decisiones verdaderamente alineadas con tus deseos, metas y propósito.</a:t>
            </a:r>
            <a:endParaRPr sz="1800">
              <a:solidFill>
                <a:srgbClr val="595959"/>
              </a:solidFill>
            </a:endParaRPr>
          </a:p>
          <a:p>
            <a:pPr indent="0" lvl="0" marL="0" rtl="0" algn="ctr">
              <a:lnSpc>
                <a:spcPct val="115000"/>
              </a:lnSpc>
              <a:spcBef>
                <a:spcPts val="1200"/>
              </a:spcBef>
              <a:spcAft>
                <a:spcPts val="1200"/>
              </a:spcAft>
              <a:buNone/>
            </a:pPr>
            <a:r>
              <a:rPr lang="es" sz="1800">
                <a:solidFill>
                  <a:srgbClr val="595959"/>
                </a:solidFill>
              </a:rPr>
              <a:t>El recorrido integra pilares esenciales como claridad mental, mentalidad de éxito, identidad, gestión del entorno y maestría personal. Al finalizar, cuentas con una visión nítida de tus objetivos, una autoestima fortalecida, una disciplina consistente, mejores habilidades de comunicación y una gestión equilibrada de tu energía, emociones y sentimientos. En conjunto, este proceso se convierte en un </a:t>
            </a:r>
            <a:r>
              <a:rPr lang="es" sz="1800">
                <a:solidFill>
                  <a:srgbClr val="3C78D8"/>
                </a:solidFill>
              </a:rPr>
              <a:t>camino potente</a:t>
            </a:r>
            <a:r>
              <a:rPr lang="es" sz="1800">
                <a:solidFill>
                  <a:srgbClr val="595959"/>
                </a:solidFill>
              </a:rPr>
              <a:t>, práctico y transformador, diseñado para realizar cambios reales y sostenibles cuando se aplica con compromiso.</a:t>
            </a:r>
            <a:endParaRPr sz="1800">
              <a:solidFill>
                <a:srgbClr val="595959"/>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pic>
        <p:nvPicPr>
          <p:cNvPr id="82" name="Google Shape;82;p17"/>
          <p:cNvPicPr preferRelativeResize="0"/>
          <p:nvPr/>
        </p:nvPicPr>
        <p:blipFill>
          <a:blip r:embed="rId3">
            <a:alphaModFix/>
          </a:blip>
          <a:stretch>
            <a:fillRect/>
          </a:stretch>
        </p:blipFill>
        <p:spPr>
          <a:xfrm>
            <a:off x="-4466050" y="-1081025"/>
            <a:ext cx="13610054" cy="6224530"/>
          </a:xfrm>
          <a:prstGeom prst="rect">
            <a:avLst/>
          </a:prstGeom>
          <a:noFill/>
          <a:ln>
            <a:noFill/>
          </a:ln>
        </p:spPr>
      </p:pic>
      <p:sp>
        <p:nvSpPr>
          <p:cNvPr id="83" name="Google Shape;83;p17"/>
          <p:cNvSpPr/>
          <p:nvPr/>
        </p:nvSpPr>
        <p:spPr>
          <a:xfrm>
            <a:off x="1905900" y="211200"/>
            <a:ext cx="5332200" cy="142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sz="8000"/>
              <a:t>HOY</a:t>
            </a:r>
            <a:endParaRPr sz="8000"/>
          </a:p>
        </p:txBody>
      </p:sp>
      <p:sp>
        <p:nvSpPr>
          <p:cNvPr id="84" name="Google Shape;84;p17"/>
          <p:cNvSpPr/>
          <p:nvPr/>
        </p:nvSpPr>
        <p:spPr>
          <a:xfrm>
            <a:off x="1905900" y="1846850"/>
            <a:ext cx="5332200" cy="142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 sz="8000"/>
              <a:t>AHORA</a:t>
            </a:r>
            <a:r>
              <a:rPr lang="es" sz="5000"/>
              <a:t> </a:t>
            </a:r>
            <a:endParaRPr sz="5000"/>
          </a:p>
        </p:txBody>
      </p:sp>
      <p:sp>
        <p:nvSpPr>
          <p:cNvPr id="85" name="Google Shape;85;p17"/>
          <p:cNvSpPr/>
          <p:nvPr/>
        </p:nvSpPr>
        <p:spPr>
          <a:xfrm>
            <a:off x="1905900" y="3482525"/>
            <a:ext cx="5332200" cy="142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 sz="800"/>
              <a:t>                             </a:t>
            </a:r>
            <a:r>
              <a:rPr lang="es" sz="8000"/>
              <a:t>Y AQUÍ</a:t>
            </a:r>
            <a:r>
              <a:rPr lang="es" sz="5000"/>
              <a:t> </a:t>
            </a:r>
            <a:endParaRPr sz="50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1" name="Google Shape;91;p18"/>
          <p:cNvPicPr preferRelativeResize="0"/>
          <p:nvPr/>
        </p:nvPicPr>
        <p:blipFill>
          <a:blip r:embed="rId3">
            <a:alphaModFix/>
          </a:blip>
          <a:stretch>
            <a:fillRect/>
          </a:stretch>
        </p:blipFill>
        <p:spPr>
          <a:xfrm>
            <a:off x="-201975" y="0"/>
            <a:ext cx="6321880" cy="685407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9"/>
          <p:cNvSpPr txBox="1"/>
          <p:nvPr>
            <p:ph idx="1" type="body"/>
          </p:nvPr>
        </p:nvSpPr>
        <p:spPr>
          <a:xfrm>
            <a:off x="0" y="183625"/>
            <a:ext cx="9144000" cy="495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3000">
                <a:solidFill>
                  <a:srgbClr val="000000"/>
                </a:solidFill>
              </a:rPr>
              <a:t>Visión y claridad interior (pasos 1–8)</a:t>
            </a:r>
            <a:endParaRPr sz="3000">
              <a:solidFill>
                <a:srgbClr val="000000"/>
              </a:solidFill>
            </a:endParaRPr>
          </a:p>
          <a:p>
            <a:pPr indent="0" lvl="0" marL="0" rtl="0" algn="ctr">
              <a:spcBef>
                <a:spcPts val="1200"/>
              </a:spcBef>
              <a:spcAft>
                <a:spcPts val="0"/>
              </a:spcAft>
              <a:buNone/>
            </a:pPr>
            <a:r>
              <a:t/>
            </a:r>
            <a:endParaRPr sz="3000">
              <a:solidFill>
                <a:srgbClr val="000000"/>
              </a:solidFill>
            </a:endParaRPr>
          </a:p>
          <a:p>
            <a:pPr indent="0" lvl="0" marL="0" rtl="0" algn="ctr">
              <a:spcBef>
                <a:spcPts val="1200"/>
              </a:spcBef>
              <a:spcAft>
                <a:spcPts val="0"/>
              </a:spcAft>
              <a:buNone/>
            </a:pPr>
            <a:r>
              <a:rPr lang="es" sz="3000">
                <a:solidFill>
                  <a:srgbClr val="000000"/>
                </a:solidFill>
              </a:rPr>
              <a:t>Responsabilidad, mentalidad y hábitos (pasos 9–25)</a:t>
            </a:r>
            <a:endParaRPr sz="3000">
              <a:solidFill>
                <a:srgbClr val="000000"/>
              </a:solidFill>
            </a:endParaRPr>
          </a:p>
          <a:p>
            <a:pPr indent="0" lvl="0" marL="0" rtl="0" algn="ctr">
              <a:spcBef>
                <a:spcPts val="1200"/>
              </a:spcBef>
              <a:spcAft>
                <a:spcPts val="0"/>
              </a:spcAft>
              <a:buNone/>
            </a:pPr>
            <a:r>
              <a:t/>
            </a:r>
            <a:endParaRPr sz="3000">
              <a:solidFill>
                <a:srgbClr val="000000"/>
              </a:solidFill>
            </a:endParaRPr>
          </a:p>
          <a:p>
            <a:pPr indent="0" lvl="0" marL="0" rtl="0" algn="ctr">
              <a:spcBef>
                <a:spcPts val="1200"/>
              </a:spcBef>
              <a:spcAft>
                <a:spcPts val="0"/>
              </a:spcAft>
              <a:buNone/>
            </a:pPr>
            <a:r>
              <a:rPr lang="es" sz="3000">
                <a:solidFill>
                  <a:srgbClr val="000000"/>
                </a:solidFill>
              </a:rPr>
              <a:t>Acción, disciplina y ejecución (pasos 26–40)</a:t>
            </a:r>
            <a:endParaRPr sz="3000">
              <a:solidFill>
                <a:srgbClr val="000000"/>
              </a:solidFill>
            </a:endParaRPr>
          </a:p>
          <a:p>
            <a:pPr indent="0" lvl="0" marL="0" rtl="0" algn="ctr">
              <a:spcBef>
                <a:spcPts val="1200"/>
              </a:spcBef>
              <a:spcAft>
                <a:spcPts val="0"/>
              </a:spcAft>
              <a:buNone/>
            </a:pPr>
            <a:r>
              <a:t/>
            </a:r>
            <a:endParaRPr sz="3000">
              <a:solidFill>
                <a:srgbClr val="000000"/>
              </a:solidFill>
            </a:endParaRPr>
          </a:p>
          <a:p>
            <a:pPr indent="0" lvl="0" marL="0" rtl="0" algn="ctr">
              <a:spcBef>
                <a:spcPts val="1200"/>
              </a:spcBef>
              <a:spcAft>
                <a:spcPts val="0"/>
              </a:spcAft>
              <a:buNone/>
            </a:pPr>
            <a:r>
              <a:rPr lang="es" sz="3000">
                <a:solidFill>
                  <a:srgbClr val="000000"/>
                </a:solidFill>
              </a:rPr>
              <a:t>Relaciones, energía y entorno (pasos 33–37, 50)</a:t>
            </a:r>
            <a:endParaRPr sz="3000">
              <a:solidFill>
                <a:srgbClr val="000000"/>
              </a:solidFill>
            </a:endParaRPr>
          </a:p>
          <a:p>
            <a:pPr indent="0" lvl="0" marL="0" rtl="0" algn="ctr">
              <a:spcBef>
                <a:spcPts val="1200"/>
              </a:spcBef>
              <a:spcAft>
                <a:spcPts val="0"/>
              </a:spcAft>
              <a:buNone/>
            </a:pPr>
            <a:r>
              <a:t/>
            </a:r>
            <a:endParaRPr sz="3000">
              <a:solidFill>
                <a:srgbClr val="000000"/>
              </a:solidFill>
            </a:endParaRPr>
          </a:p>
          <a:p>
            <a:pPr indent="0" lvl="0" marL="0" rtl="0" algn="ctr">
              <a:spcBef>
                <a:spcPts val="1200"/>
              </a:spcBef>
              <a:spcAft>
                <a:spcPts val="0"/>
              </a:spcAft>
              <a:buNone/>
            </a:pPr>
            <a:r>
              <a:t/>
            </a:r>
            <a:endParaRPr sz="3000">
              <a:solidFill>
                <a:srgbClr val="000000"/>
              </a:solidFill>
            </a:endParaRPr>
          </a:p>
          <a:p>
            <a:pPr indent="0" lvl="0" marL="0" rtl="0" algn="ctr">
              <a:spcBef>
                <a:spcPts val="1200"/>
              </a:spcBef>
              <a:spcAft>
                <a:spcPts val="0"/>
              </a:spcAft>
              <a:buNone/>
            </a:pPr>
            <a:r>
              <a:t/>
            </a:r>
            <a:endParaRPr sz="3000">
              <a:solidFill>
                <a:srgbClr val="000000"/>
              </a:solidFill>
            </a:endParaRPr>
          </a:p>
          <a:p>
            <a:pPr indent="0" lvl="0" marL="0" rtl="0" algn="ctr">
              <a:spcBef>
                <a:spcPts val="1200"/>
              </a:spcBef>
              <a:spcAft>
                <a:spcPts val="0"/>
              </a:spcAft>
              <a:buNone/>
            </a:pPr>
            <a:r>
              <a:t/>
            </a:r>
            <a:endParaRPr sz="3000">
              <a:solidFill>
                <a:srgbClr val="000000"/>
              </a:solidFill>
            </a:endParaRPr>
          </a:p>
          <a:p>
            <a:pPr indent="0" lvl="0" marL="0" rtl="0" algn="ctr">
              <a:spcBef>
                <a:spcPts val="1200"/>
              </a:spcBef>
              <a:spcAft>
                <a:spcPts val="0"/>
              </a:spcAft>
              <a:buNone/>
            </a:pPr>
            <a:r>
              <a:t/>
            </a:r>
            <a:endParaRPr sz="3000">
              <a:solidFill>
                <a:srgbClr val="000000"/>
              </a:solidFill>
            </a:endParaRPr>
          </a:p>
          <a:p>
            <a:pPr indent="0" lvl="0" marL="0" rtl="0" algn="ctr">
              <a:spcBef>
                <a:spcPts val="1200"/>
              </a:spcBef>
              <a:spcAft>
                <a:spcPts val="0"/>
              </a:spcAft>
              <a:buNone/>
            </a:pPr>
            <a:r>
              <a:t/>
            </a:r>
            <a:endParaRPr sz="3000">
              <a:solidFill>
                <a:srgbClr val="000000"/>
              </a:solidFill>
            </a:endParaRPr>
          </a:p>
          <a:p>
            <a:pPr indent="0" lvl="0" marL="0" rtl="0" algn="ctr">
              <a:spcBef>
                <a:spcPts val="1200"/>
              </a:spcBef>
              <a:spcAft>
                <a:spcPts val="0"/>
              </a:spcAft>
              <a:buNone/>
            </a:pPr>
            <a:r>
              <a:t/>
            </a:r>
            <a:endParaRPr sz="3000">
              <a:solidFill>
                <a:srgbClr val="000000"/>
              </a:solidFill>
            </a:endParaRPr>
          </a:p>
          <a:p>
            <a:pPr indent="0" lvl="0" marL="0" rtl="0" algn="ctr">
              <a:spcBef>
                <a:spcPts val="1200"/>
              </a:spcBef>
              <a:spcAft>
                <a:spcPts val="1200"/>
              </a:spcAft>
              <a:buNone/>
            </a:pPr>
            <a:r>
              <a:t/>
            </a:r>
            <a:endParaRPr sz="3000">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t>PASO 1</a:t>
            </a:r>
            <a:endParaRPr b="1"/>
          </a:p>
        </p:txBody>
      </p:sp>
      <p:sp>
        <p:nvSpPr>
          <p:cNvPr id="102" name="Google Shape;102;p20"/>
          <p:cNvSpPr txBox="1"/>
          <p:nvPr/>
        </p:nvSpPr>
        <p:spPr>
          <a:xfrm>
            <a:off x="4883700" y="183625"/>
            <a:ext cx="3948600" cy="142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sz="600"/>
              <a:t> </a:t>
            </a:r>
            <a:r>
              <a:rPr b="1" lang="es" sz="2700">
                <a:solidFill>
                  <a:srgbClr val="FF0000"/>
                </a:solidFill>
              </a:rPr>
              <a:t>ESTAR</a:t>
            </a:r>
            <a:endParaRPr b="1" sz="2700">
              <a:solidFill>
                <a:srgbClr val="FF0000"/>
              </a:solidFill>
            </a:endParaRPr>
          </a:p>
          <a:p>
            <a:pPr indent="0" lvl="0" marL="0" rtl="0" algn="ctr">
              <a:spcBef>
                <a:spcPts val="0"/>
              </a:spcBef>
              <a:spcAft>
                <a:spcPts val="0"/>
              </a:spcAft>
              <a:buNone/>
            </a:pPr>
            <a:r>
              <a:rPr lang="es" sz="600"/>
              <a:t>       </a:t>
            </a:r>
            <a:r>
              <a:rPr b="1" lang="es" sz="2700">
                <a:solidFill>
                  <a:srgbClr val="FF0000"/>
                </a:solidFill>
              </a:rPr>
              <a:t>COMPROMETIDO</a:t>
            </a:r>
            <a:endParaRPr b="1" sz="2700">
              <a:solidFill>
                <a:srgbClr val="FF0000"/>
              </a:solidFill>
            </a:endParaRPr>
          </a:p>
          <a:p>
            <a:pPr indent="0" lvl="0" marL="0" rtl="0" algn="ctr">
              <a:spcBef>
                <a:spcPts val="0"/>
              </a:spcBef>
              <a:spcAft>
                <a:spcPts val="0"/>
              </a:spcAft>
              <a:buNone/>
            </a:pPr>
            <a:r>
              <a:rPr lang="es" sz="600"/>
              <a:t>        </a:t>
            </a:r>
            <a:r>
              <a:rPr b="1" lang="es" sz="2700">
                <a:solidFill>
                  <a:srgbClr val="FF0000"/>
                </a:solidFill>
              </a:rPr>
              <a:t>CONTIGO MISMO </a:t>
            </a:r>
            <a:endParaRPr b="1" sz="2700">
              <a:solidFill>
                <a:srgbClr val="FF0000"/>
              </a:solidFill>
            </a:endParaRPr>
          </a:p>
        </p:txBody>
      </p:sp>
      <p:pic>
        <p:nvPicPr>
          <p:cNvPr id="103" name="Google Shape;103;p20"/>
          <p:cNvPicPr preferRelativeResize="0"/>
          <p:nvPr/>
        </p:nvPicPr>
        <p:blipFill>
          <a:blip r:embed="rId3">
            <a:alphaModFix/>
          </a:blip>
          <a:stretch>
            <a:fillRect/>
          </a:stretch>
        </p:blipFill>
        <p:spPr>
          <a:xfrm>
            <a:off x="5278925" y="1627800"/>
            <a:ext cx="3351403" cy="4449848"/>
          </a:xfrm>
          <a:prstGeom prst="rect">
            <a:avLst/>
          </a:prstGeom>
          <a:noFill/>
          <a:ln>
            <a:noFill/>
          </a:ln>
        </p:spPr>
      </p:pic>
      <p:sp>
        <p:nvSpPr>
          <p:cNvPr id="104" name="Google Shape;104;p20"/>
          <p:cNvSpPr/>
          <p:nvPr/>
        </p:nvSpPr>
        <p:spPr>
          <a:xfrm>
            <a:off x="8630325" y="-1412700"/>
            <a:ext cx="4760700" cy="7968900"/>
          </a:xfrm>
          <a:prstGeom prst="rect">
            <a:avLst/>
          </a:prstGeom>
          <a:solidFill>
            <a:srgbClr val="4A86E8"/>
          </a:solidFill>
          <a:ln cap="flat" cmpd="sng" w="9525">
            <a:solidFill>
              <a:srgbClr val="4A86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0"/>
          <p:cNvSpPr/>
          <p:nvPr/>
        </p:nvSpPr>
        <p:spPr>
          <a:xfrm>
            <a:off x="-849745" y="4973300"/>
            <a:ext cx="6128700" cy="4031400"/>
          </a:xfrm>
          <a:prstGeom prst="rect">
            <a:avLst/>
          </a:prstGeom>
          <a:solidFill>
            <a:srgbClr val="3C78D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0"/>
          <p:cNvSpPr/>
          <p:nvPr/>
        </p:nvSpPr>
        <p:spPr>
          <a:xfrm>
            <a:off x="-546775" y="1253750"/>
            <a:ext cx="5825700" cy="1467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0"/>
          <p:cNvSpPr/>
          <p:nvPr/>
        </p:nvSpPr>
        <p:spPr>
          <a:xfrm>
            <a:off x="5072400" y="-2497150"/>
            <a:ext cx="206400" cy="74706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0"/>
          <p:cNvSpPr txBox="1"/>
          <p:nvPr/>
        </p:nvSpPr>
        <p:spPr>
          <a:xfrm>
            <a:off x="311700" y="1627800"/>
            <a:ext cx="4572000" cy="3345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s" sz="1800">
                <a:solidFill>
                  <a:srgbClr val="595959"/>
                </a:solidFill>
              </a:rPr>
              <a:t>Es poner tu foco, tu atención, tu energía, tus capacidades, tus recursos y tu verdadero potencial al </a:t>
            </a:r>
            <a:r>
              <a:rPr b="1" lang="es" sz="1800">
                <a:solidFill>
                  <a:srgbClr val="FF0000"/>
                </a:solidFill>
              </a:rPr>
              <a:t>100</a:t>
            </a:r>
            <a:r>
              <a:rPr lang="es" sz="1800">
                <a:solidFill>
                  <a:srgbClr val="595959"/>
                </a:solidFill>
              </a:rPr>
              <a:t> por </a:t>
            </a:r>
            <a:r>
              <a:rPr b="1" lang="es" sz="1800">
                <a:solidFill>
                  <a:srgbClr val="FF0000"/>
                </a:solidFill>
              </a:rPr>
              <a:t>100</a:t>
            </a:r>
            <a:r>
              <a:rPr lang="es" sz="1800">
                <a:solidFill>
                  <a:srgbClr val="595959"/>
                </a:solidFill>
              </a:rPr>
              <a:t> y nada menos en tus metas, tus objetivos deseados, tus anhelos repetitivos y tus visiones más profundas. Es </a:t>
            </a:r>
            <a:r>
              <a:rPr b="1" lang="es" sz="1800">
                <a:solidFill>
                  <a:srgbClr val="4A86E8"/>
                </a:solidFill>
              </a:rPr>
              <a:t>alinear</a:t>
            </a:r>
            <a:r>
              <a:rPr lang="es" sz="1800">
                <a:solidFill>
                  <a:srgbClr val="595959"/>
                </a:solidFill>
              </a:rPr>
              <a:t> tus acciones, pensamientos, oraciones, emociones y sentimientos con ellos y con tus valores personales.</a:t>
            </a:r>
            <a:endParaRPr sz="1800">
              <a:solidFill>
                <a:srgbClr val="595959"/>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783F04"/>
                </a:solidFill>
              </a:rPr>
              <a:t>PASO 2</a:t>
            </a:r>
            <a:endParaRPr b="1">
              <a:solidFill>
                <a:srgbClr val="783F04"/>
              </a:solidFill>
            </a:endParaRPr>
          </a:p>
        </p:txBody>
      </p:sp>
      <p:sp>
        <p:nvSpPr>
          <p:cNvPr id="114" name="Google Shape;114;p21"/>
          <p:cNvSpPr txBox="1"/>
          <p:nvPr>
            <p:ph idx="1" type="body"/>
          </p:nvPr>
        </p:nvSpPr>
        <p:spPr>
          <a:xfrm>
            <a:off x="311700" y="1262350"/>
            <a:ext cx="3773700" cy="3198000"/>
          </a:xfrm>
          <a:prstGeom prst="rect">
            <a:avLst/>
          </a:prstGeom>
        </p:spPr>
        <p:txBody>
          <a:bodyPr anchorCtr="0" anchor="t" bIns="91425" lIns="91425" spcFirstLastPara="1" rIns="91425" wrap="square" tIns="91425">
            <a:noAutofit/>
          </a:bodyPr>
          <a:lstStyle/>
          <a:p>
            <a:pPr indent="0" lvl="0" marL="0" rtl="0" algn="just">
              <a:spcBef>
                <a:spcPts val="0"/>
              </a:spcBef>
              <a:spcAft>
                <a:spcPts val="1200"/>
              </a:spcAft>
              <a:buNone/>
            </a:pPr>
            <a:r>
              <a:rPr lang="es" sz="2500">
                <a:solidFill>
                  <a:schemeClr val="dk1"/>
                </a:solidFill>
              </a:rPr>
              <a:t>Ahora te toca </a:t>
            </a:r>
            <a:r>
              <a:rPr b="1" lang="es" sz="2500">
                <a:solidFill>
                  <a:srgbClr val="FF0000"/>
                </a:solidFill>
              </a:rPr>
              <a:t>aclarar</a:t>
            </a:r>
            <a:r>
              <a:rPr lang="es" sz="2500">
                <a:solidFill>
                  <a:schemeClr val="dk1"/>
                </a:solidFill>
              </a:rPr>
              <a:t>, ¿</a:t>
            </a:r>
            <a:r>
              <a:rPr b="1" lang="es" sz="2500">
                <a:solidFill>
                  <a:schemeClr val="dk1"/>
                </a:solidFill>
              </a:rPr>
              <a:t>qué quieres lograr</a:t>
            </a:r>
            <a:r>
              <a:rPr lang="es" sz="2500">
                <a:solidFill>
                  <a:schemeClr val="dk1"/>
                </a:solidFill>
              </a:rPr>
              <a:t>? ¿Cuál es tu objetivo, deseo, meta, visión primordial? Tu definición, comprensión del </a:t>
            </a:r>
            <a:r>
              <a:rPr b="1" lang="es" sz="2500">
                <a:solidFill>
                  <a:srgbClr val="FF0000"/>
                </a:solidFill>
              </a:rPr>
              <a:t>ÉXITO TOTAL</a:t>
            </a:r>
            <a:r>
              <a:rPr lang="es" sz="2500">
                <a:solidFill>
                  <a:schemeClr val="dk1"/>
                </a:solidFill>
              </a:rPr>
              <a:t> en tu vida. </a:t>
            </a:r>
            <a:endParaRPr sz="2500">
              <a:solidFill>
                <a:schemeClr val="dk1"/>
              </a:solidFill>
            </a:endParaRPr>
          </a:p>
        </p:txBody>
      </p:sp>
      <p:pic>
        <p:nvPicPr>
          <p:cNvPr id="115" name="Google Shape;115;p21"/>
          <p:cNvPicPr preferRelativeResize="0"/>
          <p:nvPr/>
        </p:nvPicPr>
        <p:blipFill>
          <a:blip r:embed="rId3">
            <a:alphaModFix/>
          </a:blip>
          <a:stretch>
            <a:fillRect/>
          </a:stretch>
        </p:blipFill>
        <p:spPr>
          <a:xfrm>
            <a:off x="4260000" y="428825"/>
            <a:ext cx="4672026" cy="4031400"/>
          </a:xfrm>
          <a:prstGeom prst="rect">
            <a:avLst/>
          </a:prstGeom>
          <a:noFill/>
          <a:ln>
            <a:noFill/>
          </a:ln>
        </p:spPr>
      </p:pic>
      <p:sp>
        <p:nvSpPr>
          <p:cNvPr id="116" name="Google Shape;116;p21"/>
          <p:cNvSpPr/>
          <p:nvPr/>
        </p:nvSpPr>
        <p:spPr>
          <a:xfrm>
            <a:off x="0" y="4704975"/>
            <a:ext cx="9144000" cy="4200600"/>
          </a:xfrm>
          <a:prstGeom prst="rect">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1"/>
          <p:cNvSpPr/>
          <p:nvPr/>
        </p:nvSpPr>
        <p:spPr>
          <a:xfrm>
            <a:off x="0" y="-3831000"/>
            <a:ext cx="9144000" cy="4031400"/>
          </a:xfrm>
          <a:prstGeom prst="rect">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1"/>
          <p:cNvSpPr/>
          <p:nvPr/>
        </p:nvSpPr>
        <p:spPr>
          <a:xfrm>
            <a:off x="8932021" y="-843450"/>
            <a:ext cx="3948300" cy="6830400"/>
          </a:xfrm>
          <a:prstGeom prst="rect">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2"/>
          <p:cNvSpPr txBox="1"/>
          <p:nvPr/>
        </p:nvSpPr>
        <p:spPr>
          <a:xfrm>
            <a:off x="0" y="482000"/>
            <a:ext cx="9144000" cy="945300"/>
          </a:xfrm>
          <a:prstGeom prst="rect">
            <a:avLst/>
          </a:prstGeom>
          <a:noFill/>
          <a:ln>
            <a:noFill/>
          </a:ln>
        </p:spPr>
        <p:txBody>
          <a:bodyPr anchorCtr="0" anchor="t" bIns="91425" lIns="91425" spcFirstLastPara="1" rIns="91425" wrap="square" tIns="91425">
            <a:normAutofit lnSpcReduction="20000"/>
          </a:bodyPr>
          <a:lstStyle/>
          <a:p>
            <a:pPr indent="0" lvl="0" marL="0" rtl="0" algn="ctr">
              <a:spcBef>
                <a:spcPts val="0"/>
              </a:spcBef>
              <a:spcAft>
                <a:spcPts val="0"/>
              </a:spcAft>
              <a:buNone/>
            </a:pPr>
            <a:r>
              <a:rPr lang="es" sz="3300">
                <a:solidFill>
                  <a:srgbClr val="1155CC"/>
                </a:solidFill>
              </a:rPr>
              <a:t>Descripción:</a:t>
            </a:r>
            <a:endParaRPr sz="3300">
              <a:solidFill>
                <a:srgbClr val="1155CC"/>
              </a:solidFill>
            </a:endParaRPr>
          </a:p>
          <a:p>
            <a:pPr indent="0" lvl="0" marL="0" rtl="0" algn="l">
              <a:spcBef>
                <a:spcPts val="0"/>
              </a:spcBef>
              <a:spcAft>
                <a:spcPts val="0"/>
              </a:spcAft>
              <a:buNone/>
            </a:pPr>
            <a:r>
              <a:t/>
            </a:r>
            <a:endParaRPr sz="2800">
              <a:solidFill>
                <a:srgbClr val="000000"/>
              </a:solidFill>
            </a:endParaRPr>
          </a:p>
        </p:txBody>
      </p:sp>
      <p:sp>
        <p:nvSpPr>
          <p:cNvPr id="124" name="Google Shape;124;p22"/>
          <p:cNvSpPr txBox="1"/>
          <p:nvPr/>
        </p:nvSpPr>
        <p:spPr>
          <a:xfrm>
            <a:off x="0" y="927250"/>
            <a:ext cx="9144000" cy="3580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t/>
            </a:r>
            <a:endParaRPr sz="1800">
              <a:solidFill>
                <a:srgbClr val="595959"/>
              </a:solidFill>
            </a:endParaRPr>
          </a:p>
          <a:p>
            <a:pPr indent="0" lvl="0" marL="0" rtl="0" algn="ctr">
              <a:lnSpc>
                <a:spcPct val="115000"/>
              </a:lnSpc>
              <a:spcBef>
                <a:spcPts val="1200"/>
              </a:spcBef>
              <a:spcAft>
                <a:spcPts val="1200"/>
              </a:spcAft>
              <a:buNone/>
            </a:pPr>
            <a:r>
              <a:rPr lang="es" sz="1800">
                <a:solidFill>
                  <a:srgbClr val="595959"/>
                </a:solidFill>
              </a:rPr>
              <a:t>Esta etapa de la formación integral te invita a detenerte y reflexionar profundamente sobre tu vida: </a:t>
            </a:r>
            <a:r>
              <a:rPr lang="es" sz="1800">
                <a:solidFill>
                  <a:srgbClr val="FF0000"/>
                </a:solidFill>
              </a:rPr>
              <a:t>¿qué es lo que realmente deseas lograr?</a:t>
            </a:r>
            <a:r>
              <a:rPr lang="es" sz="1800">
                <a:solidFill>
                  <a:srgbClr val="595959"/>
                </a:solidFill>
              </a:rPr>
              <a:t> Se trata de identificar tu objetivo principal, tu meta más significativa y la visión que guía tu existencia. Comprender tu definición personal de éxito implica no solo reconocer logros externos, sino también alinear tus aspiraciones, valores y propósito de vida. Para avanzar, tómate el tiempo de clarificar tus deseos y prioridades, formulando una visión concreta de lo que para ti significa </a:t>
            </a:r>
            <a:r>
              <a:rPr lang="es" sz="1800">
                <a:solidFill>
                  <a:srgbClr val="FF0000"/>
                </a:solidFill>
              </a:rPr>
              <a:t>el éxito total en tu vida</a:t>
            </a:r>
            <a:r>
              <a:rPr lang="es" sz="1800">
                <a:solidFill>
                  <a:srgbClr val="595959"/>
                </a:solidFill>
              </a:rPr>
              <a:t>. Esto te permite tomar decisiones conscientes, enfocar tu energía en lo esencial y trazar un camino coherente hacia tu desarrollo y crecimiento integral en su </a:t>
            </a:r>
            <a:r>
              <a:rPr lang="es" sz="1800">
                <a:solidFill>
                  <a:srgbClr val="FF0000"/>
                </a:solidFill>
              </a:rPr>
              <a:t>máxima expresión</a:t>
            </a:r>
            <a:r>
              <a:rPr lang="es" sz="1800">
                <a:solidFill>
                  <a:srgbClr val="595959"/>
                </a:solidFill>
              </a:rPr>
              <a:t>.</a:t>
            </a:r>
            <a:endParaRPr sz="1800">
              <a:solidFill>
                <a:srgbClr val="595959"/>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3"/>
          <p:cNvSpPr txBox="1"/>
          <p:nvPr>
            <p:ph type="title"/>
          </p:nvPr>
        </p:nvSpPr>
        <p:spPr>
          <a:xfrm>
            <a:off x="311700" y="223550"/>
            <a:ext cx="8520600" cy="79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600"/>
              <a:t>   </a:t>
            </a:r>
            <a:r>
              <a:rPr lang="es" sz="4400"/>
              <a:t>EN ESTÁS ÁREAS DE </a:t>
            </a:r>
            <a:r>
              <a:rPr b="1" lang="es" sz="4400">
                <a:solidFill>
                  <a:srgbClr val="FF0000"/>
                </a:solidFill>
              </a:rPr>
              <a:t>TU VIDA</a:t>
            </a:r>
            <a:endParaRPr b="1" sz="4400">
              <a:solidFill>
                <a:srgbClr val="FF0000"/>
              </a:solidFill>
            </a:endParaRPr>
          </a:p>
        </p:txBody>
      </p:sp>
      <p:sp>
        <p:nvSpPr>
          <p:cNvPr id="130" name="Google Shape;130;p23"/>
          <p:cNvSpPr txBox="1"/>
          <p:nvPr>
            <p:ph idx="1" type="body"/>
          </p:nvPr>
        </p:nvSpPr>
        <p:spPr>
          <a:xfrm>
            <a:off x="311700" y="1349575"/>
            <a:ext cx="3213600" cy="321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s" sz="1750">
                <a:solidFill>
                  <a:schemeClr val="dk1"/>
                </a:solidFill>
              </a:rPr>
              <a:t>Visión de vida</a:t>
            </a:r>
            <a:endParaRPr b="1" sz="1750">
              <a:solidFill>
                <a:schemeClr val="dk1"/>
              </a:solidFill>
            </a:endParaRPr>
          </a:p>
          <a:p>
            <a:pPr indent="0" lvl="0" marL="0" rtl="0" algn="ctr">
              <a:spcBef>
                <a:spcPts val="1200"/>
              </a:spcBef>
              <a:spcAft>
                <a:spcPts val="0"/>
              </a:spcAft>
              <a:buNone/>
            </a:pPr>
            <a:r>
              <a:rPr b="1" lang="es" sz="1750">
                <a:solidFill>
                  <a:schemeClr val="dk1"/>
                </a:solidFill>
              </a:rPr>
              <a:t>Ámbito emocional</a:t>
            </a:r>
            <a:endParaRPr b="1" sz="1750">
              <a:solidFill>
                <a:schemeClr val="dk1"/>
              </a:solidFill>
            </a:endParaRPr>
          </a:p>
          <a:p>
            <a:pPr indent="0" lvl="0" marL="0" rtl="0" algn="ctr">
              <a:spcBef>
                <a:spcPts val="1200"/>
              </a:spcBef>
              <a:spcAft>
                <a:spcPts val="0"/>
              </a:spcAft>
              <a:buNone/>
            </a:pPr>
            <a:r>
              <a:rPr b="1" lang="es" sz="1750">
                <a:solidFill>
                  <a:schemeClr val="dk1"/>
                </a:solidFill>
              </a:rPr>
              <a:t>Calidad de vida</a:t>
            </a:r>
            <a:endParaRPr b="1" sz="1750">
              <a:solidFill>
                <a:schemeClr val="dk1"/>
              </a:solidFill>
            </a:endParaRPr>
          </a:p>
          <a:p>
            <a:pPr indent="0" lvl="0" marL="0" rtl="0" algn="ctr">
              <a:spcBef>
                <a:spcPts val="1200"/>
              </a:spcBef>
              <a:spcAft>
                <a:spcPts val="0"/>
              </a:spcAft>
              <a:buNone/>
            </a:pPr>
            <a:r>
              <a:rPr b="1" lang="es" sz="1750">
                <a:solidFill>
                  <a:schemeClr val="dk1"/>
                </a:solidFill>
              </a:rPr>
              <a:t>Ámbito espiritual</a:t>
            </a:r>
            <a:endParaRPr b="1" sz="1750">
              <a:solidFill>
                <a:schemeClr val="dk1"/>
              </a:solidFill>
            </a:endParaRPr>
          </a:p>
          <a:p>
            <a:pPr indent="0" lvl="0" marL="0" rtl="0" algn="ctr">
              <a:spcBef>
                <a:spcPts val="1200"/>
              </a:spcBef>
              <a:spcAft>
                <a:spcPts val="0"/>
              </a:spcAft>
              <a:buNone/>
            </a:pPr>
            <a:r>
              <a:rPr b="1" lang="es" sz="1750">
                <a:solidFill>
                  <a:schemeClr val="dk1"/>
                </a:solidFill>
              </a:rPr>
              <a:t>Relación sentimental</a:t>
            </a:r>
            <a:endParaRPr b="1" sz="1750">
              <a:solidFill>
                <a:schemeClr val="dk1"/>
              </a:solidFill>
            </a:endParaRPr>
          </a:p>
          <a:p>
            <a:pPr indent="0" lvl="0" marL="0" rtl="0" algn="ctr">
              <a:spcBef>
                <a:spcPts val="1200"/>
              </a:spcBef>
              <a:spcAft>
                <a:spcPts val="0"/>
              </a:spcAft>
              <a:buNone/>
            </a:pPr>
            <a:r>
              <a:rPr b="1" lang="es" sz="1750">
                <a:solidFill>
                  <a:schemeClr val="dk1"/>
                </a:solidFill>
              </a:rPr>
              <a:t>Carrera, propio negocio etcétera</a:t>
            </a:r>
            <a:endParaRPr b="1" sz="1750">
              <a:solidFill>
                <a:schemeClr val="dk1"/>
              </a:solidFill>
            </a:endParaRPr>
          </a:p>
          <a:p>
            <a:pPr indent="0" lvl="0" marL="0" rtl="0" algn="ctr">
              <a:spcBef>
                <a:spcPts val="1200"/>
              </a:spcBef>
              <a:spcAft>
                <a:spcPts val="0"/>
              </a:spcAft>
              <a:buNone/>
            </a:pPr>
            <a:r>
              <a:rPr b="1" lang="es" sz="1750">
                <a:solidFill>
                  <a:schemeClr val="dk1"/>
                </a:solidFill>
              </a:rPr>
              <a:t>Ámbito social</a:t>
            </a:r>
            <a:endParaRPr b="1" sz="1750">
              <a:solidFill>
                <a:schemeClr val="dk1"/>
              </a:solidFill>
            </a:endParaRPr>
          </a:p>
          <a:p>
            <a:pPr indent="0" lvl="0" marL="0" rtl="0" algn="ctr">
              <a:spcBef>
                <a:spcPts val="1200"/>
              </a:spcBef>
              <a:spcAft>
                <a:spcPts val="0"/>
              </a:spcAft>
              <a:buNone/>
            </a:pPr>
            <a:r>
              <a:t/>
            </a:r>
            <a:endParaRPr b="1" sz="1750">
              <a:solidFill>
                <a:schemeClr val="dk1"/>
              </a:solidFill>
            </a:endParaRPr>
          </a:p>
          <a:p>
            <a:pPr indent="0" lvl="0" marL="0" rtl="0" algn="ctr">
              <a:spcBef>
                <a:spcPts val="1200"/>
              </a:spcBef>
              <a:spcAft>
                <a:spcPts val="1200"/>
              </a:spcAft>
              <a:buNone/>
            </a:pPr>
            <a:r>
              <a:t/>
            </a:r>
            <a:endParaRPr b="1" sz="1750">
              <a:solidFill>
                <a:schemeClr val="dk1"/>
              </a:solidFill>
            </a:endParaRPr>
          </a:p>
        </p:txBody>
      </p:sp>
      <p:pic>
        <p:nvPicPr>
          <p:cNvPr id="131" name="Google Shape;131;p23"/>
          <p:cNvPicPr preferRelativeResize="0"/>
          <p:nvPr/>
        </p:nvPicPr>
        <p:blipFill>
          <a:blip r:embed="rId3">
            <a:alphaModFix/>
          </a:blip>
          <a:stretch>
            <a:fillRect/>
          </a:stretch>
        </p:blipFill>
        <p:spPr>
          <a:xfrm>
            <a:off x="3754925" y="1170125"/>
            <a:ext cx="5389075" cy="39733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4"/>
          <p:cNvSpPr txBox="1"/>
          <p:nvPr>
            <p:ph idx="2" type="body"/>
          </p:nvPr>
        </p:nvSpPr>
        <p:spPr>
          <a:xfrm>
            <a:off x="4953000" y="1560725"/>
            <a:ext cx="3879300" cy="3008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s" sz="2000">
                <a:solidFill>
                  <a:schemeClr val="dk1"/>
                </a:solidFill>
              </a:rPr>
              <a:t>Ámbitos desarrollo y crecimiento personal</a:t>
            </a:r>
            <a:endParaRPr b="1" sz="2000">
              <a:solidFill>
                <a:schemeClr val="dk1"/>
              </a:solidFill>
            </a:endParaRPr>
          </a:p>
          <a:p>
            <a:pPr indent="0" lvl="0" marL="0" rtl="0" algn="ctr">
              <a:spcBef>
                <a:spcPts val="1200"/>
              </a:spcBef>
              <a:spcAft>
                <a:spcPts val="0"/>
              </a:spcAft>
              <a:buNone/>
            </a:pPr>
            <a:r>
              <a:rPr b="1" lang="es" sz="2000">
                <a:solidFill>
                  <a:schemeClr val="dk1"/>
                </a:solidFill>
              </a:rPr>
              <a:t>Ámbito financiero/económico</a:t>
            </a:r>
            <a:endParaRPr b="1" sz="2000">
              <a:solidFill>
                <a:schemeClr val="dk1"/>
              </a:solidFill>
            </a:endParaRPr>
          </a:p>
          <a:p>
            <a:pPr indent="0" lvl="0" marL="0" rtl="0" algn="ctr">
              <a:spcBef>
                <a:spcPts val="1200"/>
              </a:spcBef>
              <a:spcAft>
                <a:spcPts val="0"/>
              </a:spcAft>
              <a:buNone/>
            </a:pPr>
            <a:r>
              <a:rPr b="1" lang="es" sz="2000">
                <a:solidFill>
                  <a:schemeClr val="dk1"/>
                </a:solidFill>
              </a:rPr>
              <a:t>Formación y estudios </a:t>
            </a:r>
            <a:endParaRPr b="1" sz="2000">
              <a:solidFill>
                <a:schemeClr val="dk1"/>
              </a:solidFill>
            </a:endParaRPr>
          </a:p>
          <a:p>
            <a:pPr indent="0" lvl="0" marL="0" rtl="0" algn="ctr">
              <a:spcBef>
                <a:spcPts val="1200"/>
              </a:spcBef>
              <a:spcAft>
                <a:spcPts val="0"/>
              </a:spcAft>
              <a:buNone/>
            </a:pPr>
            <a:r>
              <a:rPr b="1" lang="es" sz="2000">
                <a:solidFill>
                  <a:schemeClr val="dk1"/>
                </a:solidFill>
              </a:rPr>
              <a:t>Ámbito familia directa</a:t>
            </a:r>
            <a:endParaRPr b="1" sz="2000">
              <a:solidFill>
                <a:schemeClr val="dk1"/>
              </a:solidFill>
            </a:endParaRPr>
          </a:p>
          <a:p>
            <a:pPr indent="0" lvl="0" marL="0" rtl="0" algn="ctr">
              <a:spcBef>
                <a:spcPts val="1200"/>
              </a:spcBef>
              <a:spcAft>
                <a:spcPts val="0"/>
              </a:spcAft>
              <a:buNone/>
            </a:pPr>
            <a:r>
              <a:rPr b="1" lang="es" sz="2000">
                <a:solidFill>
                  <a:schemeClr val="dk1"/>
                </a:solidFill>
              </a:rPr>
              <a:t>(padre, madre, hermano..)</a:t>
            </a:r>
            <a:endParaRPr b="1" sz="2000">
              <a:solidFill>
                <a:schemeClr val="dk1"/>
              </a:solidFill>
            </a:endParaRPr>
          </a:p>
          <a:p>
            <a:pPr indent="0" lvl="0" marL="0" rtl="0" algn="ctr">
              <a:spcBef>
                <a:spcPts val="1200"/>
              </a:spcBef>
              <a:spcAft>
                <a:spcPts val="0"/>
              </a:spcAft>
              <a:buNone/>
            </a:pPr>
            <a:r>
              <a:rPr b="1" lang="es" sz="2000">
                <a:solidFill>
                  <a:schemeClr val="dk1"/>
                </a:solidFill>
              </a:rPr>
              <a:t>Ámbito sentimental propio </a:t>
            </a:r>
            <a:endParaRPr b="1" sz="2000">
              <a:solidFill>
                <a:schemeClr val="dk1"/>
              </a:solidFill>
            </a:endParaRPr>
          </a:p>
          <a:p>
            <a:pPr indent="0" lvl="0" marL="0" rtl="0" algn="ctr">
              <a:spcBef>
                <a:spcPts val="1200"/>
              </a:spcBef>
              <a:spcAft>
                <a:spcPts val="0"/>
              </a:spcAft>
              <a:buNone/>
            </a:pPr>
            <a:r>
              <a:t/>
            </a:r>
            <a:endParaRPr b="1" sz="2000">
              <a:solidFill>
                <a:schemeClr val="dk1"/>
              </a:solidFill>
            </a:endParaRPr>
          </a:p>
          <a:p>
            <a:pPr indent="0" lvl="0" marL="0" rtl="0" algn="ctr">
              <a:spcBef>
                <a:spcPts val="1200"/>
              </a:spcBef>
              <a:spcAft>
                <a:spcPts val="0"/>
              </a:spcAft>
              <a:buNone/>
            </a:pPr>
            <a:r>
              <a:t/>
            </a:r>
            <a:endParaRPr b="1" sz="2000">
              <a:solidFill>
                <a:schemeClr val="dk1"/>
              </a:solidFill>
            </a:endParaRPr>
          </a:p>
          <a:p>
            <a:pPr indent="0" lvl="0" marL="0" rtl="0" algn="ctr">
              <a:spcBef>
                <a:spcPts val="1200"/>
              </a:spcBef>
              <a:spcAft>
                <a:spcPts val="1200"/>
              </a:spcAft>
              <a:buNone/>
            </a:pPr>
            <a:r>
              <a:t/>
            </a:r>
            <a:endParaRPr b="1" sz="2000">
              <a:solidFill>
                <a:schemeClr val="dk1"/>
              </a:solidFill>
            </a:endParaRPr>
          </a:p>
        </p:txBody>
      </p:sp>
      <p:pic>
        <p:nvPicPr>
          <p:cNvPr id="137" name="Google Shape;137;p24"/>
          <p:cNvPicPr preferRelativeResize="0"/>
          <p:nvPr/>
        </p:nvPicPr>
        <p:blipFill>
          <a:blip r:embed="rId3">
            <a:alphaModFix/>
          </a:blip>
          <a:stretch>
            <a:fillRect/>
          </a:stretch>
        </p:blipFill>
        <p:spPr>
          <a:xfrm>
            <a:off x="-201975" y="1170125"/>
            <a:ext cx="4881974" cy="3973374"/>
          </a:xfrm>
          <a:prstGeom prst="rect">
            <a:avLst/>
          </a:prstGeom>
          <a:noFill/>
          <a:ln>
            <a:noFill/>
          </a:ln>
        </p:spPr>
      </p:pic>
      <p:sp>
        <p:nvSpPr>
          <p:cNvPr id="138" name="Google Shape;138;p24"/>
          <p:cNvSpPr/>
          <p:nvPr/>
        </p:nvSpPr>
        <p:spPr>
          <a:xfrm>
            <a:off x="-3" y="-2861275"/>
            <a:ext cx="9144000" cy="4031400"/>
          </a:xfrm>
          <a:prstGeom prst="rect">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FF0000"/>
                </a:solidFill>
              </a:rPr>
              <a:t>PASO 3</a:t>
            </a:r>
            <a:endParaRPr b="1">
              <a:solidFill>
                <a:srgbClr val="FF0000"/>
              </a:solidFill>
            </a:endParaRPr>
          </a:p>
        </p:txBody>
      </p:sp>
      <p:sp>
        <p:nvSpPr>
          <p:cNvPr id="144" name="Google Shape;144;p25"/>
          <p:cNvSpPr txBox="1"/>
          <p:nvPr>
            <p:ph idx="1" type="body"/>
          </p:nvPr>
        </p:nvSpPr>
        <p:spPr>
          <a:xfrm>
            <a:off x="311700" y="1152475"/>
            <a:ext cx="3999900" cy="3990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3600">
                <a:solidFill>
                  <a:schemeClr val="dk1"/>
                </a:solidFill>
              </a:rPr>
              <a:t>Ahora </a:t>
            </a:r>
            <a:r>
              <a:rPr b="1" lang="es" sz="3600">
                <a:solidFill>
                  <a:schemeClr val="dk1"/>
                </a:solidFill>
              </a:rPr>
              <a:t>necesitas fijar una fecha</a:t>
            </a:r>
            <a:r>
              <a:rPr lang="es" sz="3600">
                <a:solidFill>
                  <a:schemeClr val="dk1"/>
                </a:solidFill>
              </a:rPr>
              <a:t> hasta cuándo quieres tener </a:t>
            </a:r>
            <a:r>
              <a:rPr b="1" lang="es" sz="3600">
                <a:solidFill>
                  <a:srgbClr val="FF0000"/>
                </a:solidFill>
              </a:rPr>
              <a:t>aclarado</a:t>
            </a:r>
            <a:r>
              <a:rPr lang="es" sz="3600">
                <a:solidFill>
                  <a:schemeClr val="dk1"/>
                </a:solidFill>
              </a:rPr>
              <a:t> este ejercicio.</a:t>
            </a:r>
            <a:endParaRPr sz="3600">
              <a:solidFill>
                <a:schemeClr val="dk1"/>
              </a:solidFill>
            </a:endParaRPr>
          </a:p>
        </p:txBody>
      </p:sp>
      <p:pic>
        <p:nvPicPr>
          <p:cNvPr id="145" name="Google Shape;145;p25"/>
          <p:cNvPicPr preferRelativeResize="0"/>
          <p:nvPr/>
        </p:nvPicPr>
        <p:blipFill>
          <a:blip r:embed="rId3">
            <a:alphaModFix/>
          </a:blip>
          <a:stretch>
            <a:fillRect/>
          </a:stretch>
        </p:blipFill>
        <p:spPr>
          <a:xfrm>
            <a:off x="4311600" y="1152475"/>
            <a:ext cx="4832400" cy="39910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6"/>
          <p:cNvSpPr txBox="1"/>
          <p:nvPr/>
        </p:nvSpPr>
        <p:spPr>
          <a:xfrm>
            <a:off x="0" y="853800"/>
            <a:ext cx="9144000" cy="3715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800">
                <a:solidFill>
                  <a:srgbClr val="FF0000"/>
                </a:solidFill>
              </a:rPr>
              <a:t>Descripción:</a:t>
            </a:r>
            <a:endParaRPr sz="1800">
              <a:solidFill>
                <a:srgbClr val="FF0000"/>
              </a:solidFill>
            </a:endParaRPr>
          </a:p>
          <a:p>
            <a:pPr indent="0" lvl="0" marL="0" rtl="0" algn="ctr">
              <a:lnSpc>
                <a:spcPct val="115000"/>
              </a:lnSpc>
              <a:spcBef>
                <a:spcPts val="1200"/>
              </a:spcBef>
              <a:spcAft>
                <a:spcPts val="1200"/>
              </a:spcAft>
              <a:buNone/>
            </a:pPr>
            <a:r>
              <a:rPr lang="es" sz="1800">
                <a:solidFill>
                  <a:srgbClr val="000000"/>
                </a:solidFill>
              </a:rPr>
              <a:t>Dentro de tu proceso de desarrollo personal, es fundamental aprender a </a:t>
            </a:r>
            <a:r>
              <a:rPr lang="es" sz="1800">
                <a:solidFill>
                  <a:srgbClr val="0000FF"/>
                </a:solidFill>
              </a:rPr>
              <a:t>establecer</a:t>
            </a:r>
            <a:r>
              <a:rPr lang="es" sz="1800">
                <a:solidFill>
                  <a:srgbClr val="000000"/>
                </a:solidFill>
              </a:rPr>
              <a:t> plazos y compromisos concretos contigo mismo. Cuando el texto dice </a:t>
            </a:r>
            <a:r>
              <a:rPr lang="es" sz="1800">
                <a:solidFill>
                  <a:srgbClr val="FF0000"/>
                </a:solidFill>
              </a:rPr>
              <a:t>“Ahora necesitas fijar una fecha hasta cuándo quieres tener aclarado este ejercicio”</a:t>
            </a:r>
            <a:r>
              <a:rPr lang="es" sz="1800"/>
              <a:t>, te</a:t>
            </a:r>
            <a:r>
              <a:rPr lang="es" sz="1800">
                <a:solidFill>
                  <a:srgbClr val="000000"/>
                </a:solidFill>
              </a:rPr>
              <a:t> invita a asumir una actitud proactiva y responsable frente a tu propio crecimiento. No se trata solo de completar una tarea, sino de fortalecer tu capacidad para planificar, organizar y cumplir tus propias metas. </a:t>
            </a:r>
            <a:r>
              <a:rPr b="1" lang="es" sz="1800">
                <a:solidFill>
                  <a:srgbClr val="000000"/>
                </a:solidFill>
              </a:rPr>
              <a:t>Fijar una fecha</a:t>
            </a:r>
            <a:r>
              <a:rPr lang="es" sz="1800">
                <a:solidFill>
                  <a:srgbClr val="000000"/>
                </a:solidFill>
              </a:rPr>
              <a:t> límite tiene un propósito claro: darle estructura y dirección a tu proceso interior. Al establecer un plazo, transformas una intención abstracta en un objetivo tangible y medible. Esto te ayuda a mantener el enfoque, a priorizar tu</a:t>
            </a:r>
            <a:r>
              <a:rPr lang="es" sz="1800"/>
              <a:t> trabajo </a:t>
            </a:r>
            <a:r>
              <a:rPr lang="es" sz="1800">
                <a:solidFill>
                  <a:srgbClr val="000000"/>
                </a:solidFill>
              </a:rPr>
              <a:t>y a evitar la postergación.</a:t>
            </a:r>
            <a:endParaRPr sz="1800">
              <a:solidFill>
                <a:srgbClr val="000000"/>
              </a:solidFill>
            </a:endParaRPr>
          </a:p>
        </p:txBody>
      </p:sp>
      <p:sp>
        <p:nvSpPr>
          <p:cNvPr id="151" name="Google Shape;151;p26"/>
          <p:cNvSpPr/>
          <p:nvPr/>
        </p:nvSpPr>
        <p:spPr>
          <a:xfrm>
            <a:off x="6607341" y="-3177594"/>
            <a:ext cx="4031400" cy="4031400"/>
          </a:xfrm>
          <a:prstGeom prst="rect">
            <a:avLst/>
          </a:prstGeom>
          <a:solidFill>
            <a:srgbClr val="0000FF"/>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2" name="Google Shape;152;p26"/>
          <p:cNvSpPr/>
          <p:nvPr/>
        </p:nvSpPr>
        <p:spPr>
          <a:xfrm>
            <a:off x="-266006" y="4568996"/>
            <a:ext cx="4031400" cy="4031400"/>
          </a:xfrm>
          <a:prstGeom prst="rect">
            <a:avLst/>
          </a:prstGeom>
          <a:solidFill>
            <a:srgbClr val="0000FF"/>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7"/>
          <p:cNvSpPr txBox="1"/>
          <p:nvPr/>
        </p:nvSpPr>
        <p:spPr>
          <a:xfrm>
            <a:off x="0" y="293775"/>
            <a:ext cx="9144000" cy="4849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s" sz="1800">
                <a:solidFill>
                  <a:srgbClr val="FF0000"/>
                </a:solidFill>
              </a:rPr>
              <a:t>Lo que debes entender y hacer:</a:t>
            </a:r>
            <a:endParaRPr b="1" sz="1800">
              <a:solidFill>
                <a:srgbClr val="FF0000"/>
              </a:solidFill>
            </a:endParaRPr>
          </a:p>
          <a:p>
            <a:pPr indent="0" lvl="0" marL="0" rtl="0" algn="ctr">
              <a:lnSpc>
                <a:spcPct val="115000"/>
              </a:lnSpc>
              <a:spcBef>
                <a:spcPts val="1200"/>
              </a:spcBef>
              <a:spcAft>
                <a:spcPts val="0"/>
              </a:spcAft>
              <a:buNone/>
            </a:pPr>
            <a:r>
              <a:rPr b="1" lang="es" sz="1800">
                <a:solidFill>
                  <a:srgbClr val="666666"/>
                </a:solidFill>
              </a:rPr>
              <a:t>1. </a:t>
            </a:r>
            <a:r>
              <a:rPr b="1" lang="es" sz="1800">
                <a:solidFill>
                  <a:srgbClr val="0000FF"/>
                </a:solidFill>
              </a:rPr>
              <a:t>Reflexiona</a:t>
            </a:r>
            <a:r>
              <a:rPr b="1" lang="es" sz="1800">
                <a:solidFill>
                  <a:srgbClr val="666666"/>
                </a:solidFill>
              </a:rPr>
              <a:t> sobre el ejercicio: Comprende qué implica y qué quieres lograr con él.</a:t>
            </a:r>
            <a:endParaRPr b="1" sz="1800">
              <a:solidFill>
                <a:srgbClr val="666666"/>
              </a:solidFill>
            </a:endParaRPr>
          </a:p>
          <a:p>
            <a:pPr indent="0" lvl="0" marL="0" rtl="0" algn="ctr">
              <a:lnSpc>
                <a:spcPct val="115000"/>
              </a:lnSpc>
              <a:spcBef>
                <a:spcPts val="1200"/>
              </a:spcBef>
              <a:spcAft>
                <a:spcPts val="0"/>
              </a:spcAft>
              <a:buNone/>
            </a:pPr>
            <a:r>
              <a:rPr b="1" lang="es" sz="1800">
                <a:solidFill>
                  <a:srgbClr val="666666"/>
                </a:solidFill>
              </a:rPr>
              <a:t>2. Evalúa tu disponibilidad y recursos: Considera cuánto tiempo realista necesitas para completarlo </a:t>
            </a:r>
            <a:r>
              <a:rPr b="1" lang="es" sz="1800">
                <a:solidFill>
                  <a:srgbClr val="FF9900"/>
                </a:solidFill>
              </a:rPr>
              <a:t>con calidad</a:t>
            </a:r>
            <a:r>
              <a:rPr b="1" lang="es" sz="1800">
                <a:solidFill>
                  <a:srgbClr val="666666"/>
                </a:solidFill>
              </a:rPr>
              <a:t>.</a:t>
            </a:r>
            <a:endParaRPr b="1" sz="1800">
              <a:solidFill>
                <a:srgbClr val="666666"/>
              </a:solidFill>
            </a:endParaRPr>
          </a:p>
          <a:p>
            <a:pPr indent="0" lvl="0" marL="0" rtl="0" algn="ctr">
              <a:lnSpc>
                <a:spcPct val="115000"/>
              </a:lnSpc>
              <a:spcBef>
                <a:spcPts val="1200"/>
              </a:spcBef>
              <a:spcAft>
                <a:spcPts val="0"/>
              </a:spcAft>
              <a:buNone/>
            </a:pPr>
            <a:r>
              <a:rPr b="1" lang="es" sz="1800">
                <a:solidFill>
                  <a:srgbClr val="666666"/>
                </a:solidFill>
              </a:rPr>
              <a:t>3. Fija una fecha concreta: Elige un día específico (por ejemplo, “antes del 15 de noviembre”) y anótalo.</a:t>
            </a:r>
            <a:endParaRPr b="1" sz="1800">
              <a:solidFill>
                <a:srgbClr val="666666"/>
              </a:solidFill>
            </a:endParaRPr>
          </a:p>
          <a:p>
            <a:pPr indent="0" lvl="0" marL="0" rtl="0" algn="ctr">
              <a:lnSpc>
                <a:spcPct val="115000"/>
              </a:lnSpc>
              <a:spcBef>
                <a:spcPts val="1200"/>
              </a:spcBef>
              <a:spcAft>
                <a:spcPts val="0"/>
              </a:spcAft>
              <a:buNone/>
            </a:pPr>
            <a:r>
              <a:rPr b="1" lang="es" sz="1800">
                <a:solidFill>
                  <a:srgbClr val="666666"/>
                </a:solidFill>
              </a:rPr>
              <a:t>4. </a:t>
            </a:r>
            <a:r>
              <a:rPr b="1" lang="es" sz="1800">
                <a:solidFill>
                  <a:srgbClr val="FF0000"/>
                </a:solidFill>
              </a:rPr>
              <a:t>Comprométete</a:t>
            </a:r>
            <a:r>
              <a:rPr b="1" lang="es" sz="1800">
                <a:solidFill>
                  <a:srgbClr val="666666"/>
                </a:solidFill>
              </a:rPr>
              <a:t> con tu palabra: Asume esa fecha como un acuerdo contigo mismo, no como una presión, sino como una forma de cultivar </a:t>
            </a:r>
            <a:r>
              <a:rPr b="1" lang="es" sz="1800">
                <a:solidFill>
                  <a:srgbClr val="FF0000"/>
                </a:solidFill>
              </a:rPr>
              <a:t>disciplina</a:t>
            </a:r>
            <a:r>
              <a:rPr b="1" lang="es" sz="1800">
                <a:solidFill>
                  <a:srgbClr val="666666"/>
                </a:solidFill>
              </a:rPr>
              <a:t> y </a:t>
            </a:r>
            <a:r>
              <a:rPr b="1" lang="es" sz="1800">
                <a:solidFill>
                  <a:srgbClr val="FF0000"/>
                </a:solidFill>
              </a:rPr>
              <a:t>coherencia</a:t>
            </a:r>
            <a:r>
              <a:rPr b="1" lang="es" sz="1800">
                <a:solidFill>
                  <a:srgbClr val="666666"/>
                </a:solidFill>
              </a:rPr>
              <a:t>.</a:t>
            </a:r>
            <a:endParaRPr b="1" sz="1800">
              <a:solidFill>
                <a:srgbClr val="666666"/>
              </a:solidFill>
            </a:endParaRPr>
          </a:p>
          <a:p>
            <a:pPr indent="0" lvl="0" marL="0" rtl="0" algn="ctr">
              <a:lnSpc>
                <a:spcPct val="115000"/>
              </a:lnSpc>
              <a:spcBef>
                <a:spcPts val="1200"/>
              </a:spcBef>
              <a:spcAft>
                <a:spcPts val="1200"/>
              </a:spcAft>
              <a:buNone/>
            </a:pPr>
            <a:r>
              <a:rPr b="1" lang="es" sz="1800">
                <a:solidFill>
                  <a:srgbClr val="666666"/>
                </a:solidFill>
              </a:rPr>
              <a:t>5. Haz seguimiento: Revisa tu progreso y ajusta si es necesario, pero mantén el compromiso de llegar a la claridad dentro del plazo que te has propuesto.</a:t>
            </a:r>
            <a:endParaRPr b="1" sz="1800">
              <a:solidFill>
                <a:srgbClr val="666666"/>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FF9900"/>
                </a:solidFill>
              </a:rPr>
              <a:t>PASO 4</a:t>
            </a:r>
            <a:endParaRPr b="1">
              <a:solidFill>
                <a:srgbClr val="FF9900"/>
              </a:solidFill>
            </a:endParaRPr>
          </a:p>
        </p:txBody>
      </p:sp>
      <p:pic>
        <p:nvPicPr>
          <p:cNvPr id="163" name="Google Shape;163;p28"/>
          <p:cNvPicPr preferRelativeResize="0"/>
          <p:nvPr/>
        </p:nvPicPr>
        <p:blipFill>
          <a:blip r:embed="rId3">
            <a:alphaModFix/>
          </a:blip>
          <a:stretch>
            <a:fillRect/>
          </a:stretch>
        </p:blipFill>
        <p:spPr>
          <a:xfrm>
            <a:off x="4572000" y="-1072975"/>
            <a:ext cx="5460450" cy="7315876"/>
          </a:xfrm>
          <a:prstGeom prst="rect">
            <a:avLst/>
          </a:prstGeom>
          <a:noFill/>
          <a:ln>
            <a:noFill/>
          </a:ln>
        </p:spPr>
      </p:pic>
      <p:sp>
        <p:nvSpPr>
          <p:cNvPr id="164" name="Google Shape;164;p28"/>
          <p:cNvSpPr/>
          <p:nvPr/>
        </p:nvSpPr>
        <p:spPr>
          <a:xfrm>
            <a:off x="0" y="4801375"/>
            <a:ext cx="4572000" cy="4031400"/>
          </a:xfrm>
          <a:prstGeom prst="rect">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8"/>
          <p:cNvSpPr txBox="1"/>
          <p:nvPr/>
        </p:nvSpPr>
        <p:spPr>
          <a:xfrm>
            <a:off x="311700" y="1152475"/>
            <a:ext cx="4260300" cy="3990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s" sz="3600"/>
              <a:t>Elabora un resumen</a:t>
            </a:r>
            <a:r>
              <a:rPr b="1" lang="es" sz="3600">
                <a:solidFill>
                  <a:srgbClr val="666666"/>
                </a:solidFill>
              </a:rPr>
              <a:t> </a:t>
            </a:r>
            <a:r>
              <a:rPr lang="es" sz="3600">
                <a:solidFill>
                  <a:srgbClr val="FF0000"/>
                </a:solidFill>
              </a:rPr>
              <a:t>detallado</a:t>
            </a:r>
            <a:r>
              <a:rPr lang="es" sz="3600"/>
              <a:t>, </a:t>
            </a:r>
            <a:r>
              <a:rPr b="1" lang="es" sz="3600"/>
              <a:t>escrito a mano</a:t>
            </a:r>
            <a:r>
              <a:rPr lang="es" sz="3600"/>
              <a:t>, en una o más hojas de papel.</a:t>
            </a:r>
            <a:endParaRPr sz="36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9"/>
          <p:cNvSpPr txBox="1"/>
          <p:nvPr>
            <p:ph idx="1" type="body"/>
          </p:nvPr>
        </p:nvSpPr>
        <p:spPr>
          <a:xfrm>
            <a:off x="311700" y="674775"/>
            <a:ext cx="3397200" cy="44685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sz="5800">
                <a:solidFill>
                  <a:schemeClr val="dk1"/>
                </a:solidFill>
              </a:rPr>
              <a:t>Contra </a:t>
            </a:r>
            <a:r>
              <a:rPr b="1" lang="es" sz="5800">
                <a:solidFill>
                  <a:schemeClr val="dk1"/>
                </a:solidFill>
              </a:rPr>
              <a:t>más preciso</a:t>
            </a:r>
            <a:r>
              <a:rPr lang="es" sz="5800">
                <a:solidFill>
                  <a:schemeClr val="dk1"/>
                </a:solidFill>
              </a:rPr>
              <a:t>, </a:t>
            </a:r>
            <a:r>
              <a:rPr b="1" lang="es" sz="5800">
                <a:solidFill>
                  <a:srgbClr val="FF0000"/>
                </a:solidFill>
              </a:rPr>
              <a:t>MEJOR</a:t>
            </a:r>
            <a:r>
              <a:rPr lang="es" sz="5800">
                <a:solidFill>
                  <a:schemeClr val="dk1"/>
                </a:solidFill>
              </a:rPr>
              <a:t>.</a:t>
            </a:r>
            <a:endParaRPr sz="5800">
              <a:solidFill>
                <a:schemeClr val="dk1"/>
              </a:solidFill>
            </a:endParaRPr>
          </a:p>
        </p:txBody>
      </p:sp>
      <p:sp>
        <p:nvSpPr>
          <p:cNvPr id="171" name="Google Shape;171;p29"/>
          <p:cNvSpPr/>
          <p:nvPr/>
        </p:nvSpPr>
        <p:spPr>
          <a:xfrm>
            <a:off x="3990000" y="4568875"/>
            <a:ext cx="5154000" cy="4166100"/>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9"/>
          <p:cNvSpPr/>
          <p:nvPr/>
        </p:nvSpPr>
        <p:spPr>
          <a:xfrm>
            <a:off x="-3" y="-3586375"/>
            <a:ext cx="9144000" cy="4031400"/>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3" name="Google Shape;173;p29"/>
          <p:cNvPicPr preferRelativeResize="0"/>
          <p:nvPr/>
        </p:nvPicPr>
        <p:blipFill>
          <a:blip r:embed="rId3">
            <a:alphaModFix/>
          </a:blip>
          <a:stretch>
            <a:fillRect/>
          </a:stretch>
        </p:blipFill>
        <p:spPr>
          <a:xfrm>
            <a:off x="3990000" y="445025"/>
            <a:ext cx="5001600" cy="40314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0"/>
          <p:cNvSpPr txBox="1"/>
          <p:nvPr/>
        </p:nvSpPr>
        <p:spPr>
          <a:xfrm>
            <a:off x="75" y="339675"/>
            <a:ext cx="9144000" cy="4803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s" sz="1800">
                <a:solidFill>
                  <a:srgbClr val="000000"/>
                </a:solidFill>
              </a:rPr>
              <a:t>Descripción</a:t>
            </a:r>
            <a:endParaRPr b="1" sz="1800"/>
          </a:p>
          <a:p>
            <a:pPr indent="0" lvl="0" marL="0" rtl="0" algn="ctr">
              <a:lnSpc>
                <a:spcPct val="115000"/>
              </a:lnSpc>
              <a:spcBef>
                <a:spcPts val="1200"/>
              </a:spcBef>
              <a:spcAft>
                <a:spcPts val="0"/>
              </a:spcAft>
              <a:buNone/>
            </a:pPr>
            <a:r>
              <a:rPr lang="es" sz="1800">
                <a:solidFill>
                  <a:srgbClr val="000000"/>
                </a:solidFill>
              </a:rPr>
              <a:t>Dentro de una formación integral orientada al crecimiento personal y profesional, la frase “</a:t>
            </a:r>
            <a:r>
              <a:rPr lang="es" sz="1800">
                <a:solidFill>
                  <a:srgbClr val="FF0000"/>
                </a:solidFill>
              </a:rPr>
              <a:t>Cuanto más preciso, mejor</a:t>
            </a:r>
            <a:r>
              <a:rPr lang="es" sz="1800">
                <a:solidFill>
                  <a:srgbClr val="000000"/>
                </a:solidFill>
              </a:rPr>
              <a:t>” se convierte en una guía clave para transformar deseos poco definidos en direcciones claras. Cuando aplicas este principio a las áreas mencionadas en el paso 2, puedes comprender con exactitud qué quieres vivir y cómo deseas construir cada parte de tu vida.</a:t>
            </a:r>
            <a:endParaRPr sz="1800">
              <a:solidFill>
                <a:srgbClr val="000000"/>
              </a:solidFill>
            </a:endParaRPr>
          </a:p>
          <a:p>
            <a:pPr indent="0" lvl="0" marL="0" rtl="0" algn="ctr">
              <a:lnSpc>
                <a:spcPct val="115000"/>
              </a:lnSpc>
              <a:spcBef>
                <a:spcPts val="1200"/>
              </a:spcBef>
              <a:spcAft>
                <a:spcPts val="0"/>
              </a:spcAft>
              <a:buNone/>
            </a:pPr>
            <a:r>
              <a:t/>
            </a:r>
            <a:endParaRPr sz="1800">
              <a:solidFill>
                <a:srgbClr val="000000"/>
              </a:solidFill>
            </a:endParaRPr>
          </a:p>
          <a:p>
            <a:pPr indent="0" lvl="0" marL="0" rtl="0" algn="ctr">
              <a:lnSpc>
                <a:spcPct val="115000"/>
              </a:lnSpc>
              <a:spcBef>
                <a:spcPts val="1200"/>
              </a:spcBef>
              <a:spcAft>
                <a:spcPts val="0"/>
              </a:spcAft>
              <a:buNone/>
            </a:pPr>
            <a:r>
              <a:rPr lang="es" sz="1800">
                <a:solidFill>
                  <a:srgbClr val="000000"/>
                </a:solidFill>
              </a:rPr>
              <a:t>No se trata solo de imaginar o soñar, sino de describir tus deseos con detalles suficientes para convertirlos en un camino concreto. Cuando </a:t>
            </a:r>
            <a:r>
              <a:rPr lang="es" sz="1800">
                <a:solidFill>
                  <a:srgbClr val="3C78D8"/>
                </a:solidFill>
              </a:rPr>
              <a:t>eres preciso</a:t>
            </a:r>
            <a:r>
              <a:rPr lang="es" sz="1800">
                <a:solidFill>
                  <a:srgbClr val="000000"/>
                </a:solidFill>
              </a:rPr>
              <a:t>, aclaras tus prioridades, organizas tu energía y creas un mapa mental que te orienta, en vez de dejarte llevar por la improvisación o los automatismos del día a día. La precisión es el puente que une lo que deseas con la transformación real.</a:t>
            </a:r>
            <a:endParaRPr sz="1800">
              <a:solidFill>
                <a:srgbClr val="000000"/>
              </a:solidFill>
            </a:endParaRPr>
          </a:p>
          <a:p>
            <a:pPr indent="0" lvl="0" marL="0" rtl="0" algn="ctr">
              <a:lnSpc>
                <a:spcPct val="115000"/>
              </a:lnSpc>
              <a:spcBef>
                <a:spcPts val="1200"/>
              </a:spcBef>
              <a:spcAft>
                <a:spcPts val="1200"/>
              </a:spcAft>
              <a:buNone/>
            </a:pPr>
            <a:r>
              <a:t/>
            </a:r>
            <a:endParaRPr sz="1800">
              <a:solidFill>
                <a:srgbClr val="0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1"/>
          <p:cNvSpPr txBox="1"/>
          <p:nvPr/>
        </p:nvSpPr>
        <p:spPr>
          <a:xfrm>
            <a:off x="100" y="0"/>
            <a:ext cx="9144000" cy="5143500"/>
          </a:xfrm>
          <a:prstGeom prst="rect">
            <a:avLst/>
          </a:prstGeom>
          <a:noFill/>
          <a:ln>
            <a:noFill/>
          </a:ln>
        </p:spPr>
        <p:txBody>
          <a:bodyPr anchorCtr="0" anchor="t" bIns="91425" lIns="91425" spcFirstLastPara="1" rIns="91425" wrap="square" tIns="91425">
            <a:normAutofit lnSpcReduction="20000"/>
          </a:bodyPr>
          <a:lstStyle/>
          <a:p>
            <a:pPr indent="0" lvl="0" marL="0" rtl="0" algn="ctr">
              <a:lnSpc>
                <a:spcPct val="115000"/>
              </a:lnSpc>
              <a:spcBef>
                <a:spcPts val="0"/>
              </a:spcBef>
              <a:spcAft>
                <a:spcPts val="0"/>
              </a:spcAft>
              <a:buNone/>
            </a:pPr>
            <a:r>
              <a:rPr b="1" lang="es">
                <a:solidFill>
                  <a:srgbClr val="FF0000"/>
                </a:solidFill>
              </a:rPr>
              <a:t>Lo que uno debe entender</a:t>
            </a:r>
            <a:endParaRPr b="1">
              <a:solidFill>
                <a:srgbClr val="FF0000"/>
              </a:solidFill>
            </a:endParaRPr>
          </a:p>
          <a:p>
            <a:pPr indent="0" lvl="0" marL="0" rtl="0" algn="ctr">
              <a:lnSpc>
                <a:spcPct val="115000"/>
              </a:lnSpc>
              <a:spcBef>
                <a:spcPts val="1200"/>
              </a:spcBef>
              <a:spcAft>
                <a:spcPts val="0"/>
              </a:spcAft>
              <a:buNone/>
            </a:pPr>
            <a:r>
              <a:t/>
            </a:r>
            <a:endParaRPr>
              <a:solidFill>
                <a:srgbClr val="595959"/>
              </a:solidFill>
            </a:endParaRPr>
          </a:p>
          <a:p>
            <a:pPr indent="0" lvl="0" marL="0" rtl="0" algn="ctr">
              <a:lnSpc>
                <a:spcPct val="115000"/>
              </a:lnSpc>
              <a:spcBef>
                <a:spcPts val="1200"/>
              </a:spcBef>
              <a:spcAft>
                <a:spcPts val="0"/>
              </a:spcAft>
              <a:buNone/>
            </a:pPr>
            <a:r>
              <a:rPr lang="es">
                <a:solidFill>
                  <a:srgbClr val="595959"/>
                </a:solidFill>
              </a:rPr>
              <a:t>1. Tu visión de vida se fortalece cuando la expresas con claridad. Saber cómo quieres vivir, qué valores te sostienen y qué experiencias deseas para ti te da dirección y propósito.</a:t>
            </a:r>
            <a:endParaRPr>
              <a:solidFill>
                <a:srgbClr val="595959"/>
              </a:solidFill>
            </a:endParaRPr>
          </a:p>
          <a:p>
            <a:pPr indent="0" lvl="0" marL="0" rtl="0" algn="ctr">
              <a:lnSpc>
                <a:spcPct val="115000"/>
              </a:lnSpc>
              <a:spcBef>
                <a:spcPts val="1200"/>
              </a:spcBef>
              <a:spcAft>
                <a:spcPts val="0"/>
              </a:spcAft>
              <a:buNone/>
            </a:pPr>
            <a:r>
              <a:t/>
            </a:r>
            <a:endParaRPr>
              <a:solidFill>
                <a:srgbClr val="595959"/>
              </a:solidFill>
            </a:endParaRPr>
          </a:p>
          <a:p>
            <a:pPr indent="0" lvl="0" marL="0" rtl="0" algn="ctr">
              <a:lnSpc>
                <a:spcPct val="115000"/>
              </a:lnSpc>
              <a:spcBef>
                <a:spcPts val="1200"/>
              </a:spcBef>
              <a:spcAft>
                <a:spcPts val="0"/>
              </a:spcAft>
              <a:buNone/>
            </a:pPr>
            <a:r>
              <a:rPr lang="es"/>
              <a:t>2. La claridad evita confusiones y relaciones incoherentes. Cuando tienes claro lo que quieres, eliges con conciencia y construyes vínculos más sanos y coherentes.</a:t>
            </a:r>
            <a:endParaRPr/>
          </a:p>
          <a:p>
            <a:pPr indent="0" lvl="0" marL="0" rtl="0" algn="ctr">
              <a:lnSpc>
                <a:spcPct val="115000"/>
              </a:lnSpc>
              <a:spcBef>
                <a:spcPts val="1200"/>
              </a:spcBef>
              <a:spcAft>
                <a:spcPts val="0"/>
              </a:spcAft>
              <a:buNone/>
            </a:pPr>
            <a:r>
              <a:t/>
            </a:r>
            <a:endParaRPr>
              <a:solidFill>
                <a:srgbClr val="595959"/>
              </a:solidFill>
            </a:endParaRPr>
          </a:p>
          <a:p>
            <a:pPr indent="0" lvl="0" marL="0" rtl="0" algn="ctr">
              <a:lnSpc>
                <a:spcPct val="115000"/>
              </a:lnSpc>
              <a:spcBef>
                <a:spcPts val="1200"/>
              </a:spcBef>
              <a:spcAft>
                <a:spcPts val="0"/>
              </a:spcAft>
              <a:buNone/>
            </a:pPr>
            <a:r>
              <a:rPr lang="es">
                <a:solidFill>
                  <a:srgbClr val="595959"/>
                </a:solidFill>
              </a:rPr>
              <a:t>3. No basta con decir “quiero estar bien”. </a:t>
            </a:r>
            <a:r>
              <a:rPr b="1" lang="es">
                <a:solidFill>
                  <a:srgbClr val="595959"/>
                </a:solidFill>
              </a:rPr>
              <a:t>Necesitas definir</a:t>
            </a:r>
            <a:r>
              <a:rPr lang="es">
                <a:solidFill>
                  <a:srgbClr val="595959"/>
                </a:solidFill>
              </a:rPr>
              <a:t> cómo, cuándo, dónde, de qué manera, hasta cuándo, qué hábitos quieres incorporar, en qué entorno, en qué estación del año, etc. Cuanto más concreto, más fácil es alcanzarlo.</a:t>
            </a:r>
            <a:endParaRPr>
              <a:solidFill>
                <a:srgbClr val="595959"/>
              </a:solidFill>
            </a:endParaRPr>
          </a:p>
          <a:p>
            <a:pPr indent="0" lvl="0" marL="0" rtl="0" algn="ctr">
              <a:lnSpc>
                <a:spcPct val="115000"/>
              </a:lnSpc>
              <a:spcBef>
                <a:spcPts val="1200"/>
              </a:spcBef>
              <a:spcAft>
                <a:spcPts val="0"/>
              </a:spcAft>
              <a:buNone/>
            </a:pPr>
            <a:r>
              <a:t/>
            </a:r>
            <a:endParaRPr/>
          </a:p>
          <a:p>
            <a:pPr indent="0" lvl="0" marL="0" rtl="0" algn="ctr">
              <a:lnSpc>
                <a:spcPct val="115000"/>
              </a:lnSpc>
              <a:spcBef>
                <a:spcPts val="1200"/>
              </a:spcBef>
              <a:spcAft>
                <a:spcPts val="0"/>
              </a:spcAft>
              <a:buNone/>
            </a:pPr>
            <a:r>
              <a:rPr lang="es"/>
              <a:t>4. En el coaching experiencial de alto impacto, la precisión te impulsa a avanzar con enfoque. Descripciones claras te permiten planificar, priorizar y actuar sin dispersarte.</a:t>
            </a:r>
            <a:endParaRPr/>
          </a:p>
          <a:p>
            <a:pPr indent="0" lvl="0" marL="0" rtl="0" algn="ctr">
              <a:lnSpc>
                <a:spcPct val="115000"/>
              </a:lnSpc>
              <a:spcBef>
                <a:spcPts val="1200"/>
              </a:spcBef>
              <a:spcAft>
                <a:spcPts val="0"/>
              </a:spcAft>
              <a:buNone/>
            </a:pPr>
            <a:r>
              <a:t/>
            </a:r>
            <a:endParaRPr>
              <a:solidFill>
                <a:srgbClr val="595959"/>
              </a:solidFill>
            </a:endParaRPr>
          </a:p>
          <a:p>
            <a:pPr indent="0" lvl="0" marL="0" rtl="0" algn="ctr">
              <a:lnSpc>
                <a:spcPct val="115000"/>
              </a:lnSpc>
              <a:spcBef>
                <a:spcPts val="1200"/>
              </a:spcBef>
              <a:spcAft>
                <a:spcPts val="1200"/>
              </a:spcAft>
              <a:buNone/>
            </a:pPr>
            <a:r>
              <a:rPr lang="es">
                <a:solidFill>
                  <a:srgbClr val="595959"/>
                </a:solidFill>
              </a:rPr>
              <a:t>5. La precisión genera responsabilidad personal. Te invita a mirarte con honestidad, reconocer tus verdaderos deseos y dejar de vivir en la ambigüedad.</a:t>
            </a:r>
            <a:endParaRPr>
              <a:solidFill>
                <a:srgbClr val="595959"/>
              </a:solidFill>
            </a:endParaRPr>
          </a:p>
        </p:txBody>
      </p:sp>
      <p:sp>
        <p:nvSpPr>
          <p:cNvPr id="184" name="Google Shape;184;p31"/>
          <p:cNvSpPr/>
          <p:nvPr/>
        </p:nvSpPr>
        <p:spPr>
          <a:xfrm>
            <a:off x="6008258" y="-3672838"/>
            <a:ext cx="6358200" cy="4031400"/>
          </a:xfrm>
          <a:prstGeom prst="rect">
            <a:avLst/>
          </a:prstGeom>
          <a:solidFill>
            <a:srgbClr val="000000"/>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5" name="Google Shape;185;p31"/>
          <p:cNvSpPr/>
          <p:nvPr/>
        </p:nvSpPr>
        <p:spPr>
          <a:xfrm>
            <a:off x="-1553811" y="4947867"/>
            <a:ext cx="4031400" cy="4031400"/>
          </a:xfrm>
          <a:prstGeom prst="rect">
            <a:avLst/>
          </a:prstGeom>
          <a:solidFill>
            <a:srgbClr val="000000"/>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2"/>
          <p:cNvSpPr txBox="1"/>
          <p:nvPr/>
        </p:nvSpPr>
        <p:spPr>
          <a:xfrm>
            <a:off x="-125" y="0"/>
            <a:ext cx="9144000" cy="5143500"/>
          </a:xfrm>
          <a:prstGeom prst="rect">
            <a:avLst/>
          </a:prstGeom>
          <a:noFill/>
          <a:ln>
            <a:noFill/>
          </a:ln>
        </p:spPr>
        <p:txBody>
          <a:bodyPr anchorCtr="0" anchor="t" bIns="91425" lIns="91425" spcFirstLastPara="1" rIns="91425" wrap="square" tIns="91425">
            <a:normAutofit fontScale="92500" lnSpcReduction="20000"/>
          </a:bodyPr>
          <a:lstStyle/>
          <a:p>
            <a:pPr indent="0" lvl="0" marL="0" rtl="0" algn="ctr">
              <a:lnSpc>
                <a:spcPct val="115000"/>
              </a:lnSpc>
              <a:spcBef>
                <a:spcPts val="0"/>
              </a:spcBef>
              <a:spcAft>
                <a:spcPts val="0"/>
              </a:spcAft>
              <a:buNone/>
            </a:pPr>
            <a:r>
              <a:rPr b="1" lang="es">
                <a:solidFill>
                  <a:srgbClr val="FF0000"/>
                </a:solidFill>
              </a:rPr>
              <a:t>Lo que una debe hacer</a:t>
            </a:r>
            <a:endParaRPr b="1">
              <a:solidFill>
                <a:srgbClr val="FF0000"/>
              </a:solidFill>
            </a:endParaRPr>
          </a:p>
          <a:p>
            <a:pPr indent="0" lvl="0" marL="0" rtl="0" algn="ctr">
              <a:lnSpc>
                <a:spcPct val="115000"/>
              </a:lnSpc>
              <a:spcBef>
                <a:spcPts val="1200"/>
              </a:spcBef>
              <a:spcAft>
                <a:spcPts val="0"/>
              </a:spcAft>
              <a:buNone/>
            </a:pPr>
            <a:r>
              <a:t/>
            </a:r>
            <a:endParaRPr>
              <a:solidFill>
                <a:srgbClr val="595959"/>
              </a:solidFill>
            </a:endParaRPr>
          </a:p>
          <a:p>
            <a:pPr indent="0" lvl="0" marL="0" rtl="0" algn="ctr">
              <a:lnSpc>
                <a:spcPct val="115000"/>
              </a:lnSpc>
              <a:spcBef>
                <a:spcPts val="1200"/>
              </a:spcBef>
              <a:spcAft>
                <a:spcPts val="0"/>
              </a:spcAft>
              <a:buNone/>
            </a:pPr>
            <a:r>
              <a:rPr lang="es"/>
              <a:t>Definir deseos claros en cada una de las áreas mencionadas en el paso 2.</a:t>
            </a:r>
            <a:endParaRPr/>
          </a:p>
          <a:p>
            <a:pPr indent="0" lvl="0" marL="0" rtl="0" algn="ctr">
              <a:lnSpc>
                <a:spcPct val="115000"/>
              </a:lnSpc>
              <a:spcBef>
                <a:spcPts val="1200"/>
              </a:spcBef>
              <a:spcAft>
                <a:spcPts val="0"/>
              </a:spcAft>
              <a:buNone/>
            </a:pPr>
            <a:r>
              <a:t/>
            </a:r>
            <a:endParaRPr/>
          </a:p>
          <a:p>
            <a:pPr indent="0" lvl="0" marL="0" rtl="0" algn="ctr">
              <a:lnSpc>
                <a:spcPct val="115000"/>
              </a:lnSpc>
              <a:spcBef>
                <a:spcPts val="1200"/>
              </a:spcBef>
              <a:spcAft>
                <a:spcPts val="0"/>
              </a:spcAft>
              <a:buNone/>
            </a:pPr>
            <a:r>
              <a:rPr lang="es"/>
              <a:t>Ejemplos:</a:t>
            </a:r>
            <a:endParaRPr/>
          </a:p>
          <a:p>
            <a:pPr indent="0" lvl="0" marL="0" rtl="0" algn="ctr">
              <a:lnSpc>
                <a:spcPct val="115000"/>
              </a:lnSpc>
              <a:spcBef>
                <a:spcPts val="1200"/>
              </a:spcBef>
              <a:spcAft>
                <a:spcPts val="0"/>
              </a:spcAft>
              <a:buNone/>
            </a:pPr>
            <a:r>
              <a:t/>
            </a:r>
            <a:endParaRPr/>
          </a:p>
          <a:p>
            <a:pPr indent="0" lvl="0" marL="0" rtl="0" algn="ctr">
              <a:lnSpc>
                <a:spcPct val="115000"/>
              </a:lnSpc>
              <a:spcBef>
                <a:spcPts val="1200"/>
              </a:spcBef>
              <a:spcAft>
                <a:spcPts val="0"/>
              </a:spcAft>
              <a:buNone/>
            </a:pPr>
            <a:r>
              <a:rPr lang="es"/>
              <a:t>Quiero una relación estable, con comunicación sincera y proyectos compartidos.</a:t>
            </a:r>
            <a:endParaRPr/>
          </a:p>
          <a:p>
            <a:pPr indent="0" lvl="0" marL="0" rtl="0" algn="ctr">
              <a:lnSpc>
                <a:spcPct val="115000"/>
              </a:lnSpc>
              <a:spcBef>
                <a:spcPts val="1200"/>
              </a:spcBef>
              <a:spcAft>
                <a:spcPts val="0"/>
              </a:spcAft>
              <a:buNone/>
            </a:pPr>
            <a:r>
              <a:t/>
            </a:r>
            <a:endParaRPr/>
          </a:p>
          <a:p>
            <a:pPr indent="0" lvl="0" marL="0" rtl="0" algn="ctr">
              <a:lnSpc>
                <a:spcPct val="115000"/>
              </a:lnSpc>
              <a:spcBef>
                <a:spcPts val="1200"/>
              </a:spcBef>
              <a:spcAft>
                <a:spcPts val="0"/>
              </a:spcAft>
              <a:buNone/>
            </a:pPr>
            <a:r>
              <a:rPr lang="es"/>
              <a:t>Quiero hacer ejercicio 4 días a la semana, a las 19:30, en la naturaleza cerca de mi casa, usando mis zapatillas Nike, para mejorar mi resistencia.</a:t>
            </a:r>
            <a:endParaRPr/>
          </a:p>
          <a:p>
            <a:pPr indent="0" lvl="0" marL="0" rtl="0" algn="ctr">
              <a:lnSpc>
                <a:spcPct val="115000"/>
              </a:lnSpc>
              <a:spcBef>
                <a:spcPts val="1200"/>
              </a:spcBef>
              <a:spcAft>
                <a:spcPts val="0"/>
              </a:spcAft>
              <a:buNone/>
            </a:pPr>
            <a:r>
              <a:t/>
            </a:r>
            <a:endParaRPr/>
          </a:p>
          <a:p>
            <a:pPr indent="0" lvl="0" marL="0" rtl="0" algn="ctr">
              <a:lnSpc>
                <a:spcPct val="115000"/>
              </a:lnSpc>
              <a:spcBef>
                <a:spcPts val="1200"/>
              </a:spcBef>
              <a:spcAft>
                <a:spcPts val="0"/>
              </a:spcAft>
              <a:buNone/>
            </a:pPr>
            <a:r>
              <a:rPr lang="es">
                <a:solidFill>
                  <a:srgbClr val="FF0000"/>
                </a:solidFill>
              </a:rPr>
              <a:t>Describir los detalles al máximo</a:t>
            </a:r>
            <a:r>
              <a:rPr lang="es"/>
              <a:t>. Cuando concretas todo “al milímetro”, eliminas dudas y confusiones. Cuanto más específica eres, más fácil es tomar acción.</a:t>
            </a:r>
            <a:endParaRPr/>
          </a:p>
          <a:p>
            <a:pPr indent="0" lvl="0" marL="0" rtl="0" algn="ctr">
              <a:lnSpc>
                <a:spcPct val="115000"/>
              </a:lnSpc>
              <a:spcBef>
                <a:spcPts val="1200"/>
              </a:spcBef>
              <a:spcAft>
                <a:spcPts val="0"/>
              </a:spcAft>
              <a:buNone/>
            </a:pPr>
            <a:r>
              <a:t/>
            </a:r>
            <a:endParaRPr/>
          </a:p>
          <a:p>
            <a:pPr indent="0" lvl="0" marL="0" rtl="0" algn="ctr">
              <a:lnSpc>
                <a:spcPct val="115000"/>
              </a:lnSpc>
              <a:spcBef>
                <a:spcPts val="1200"/>
              </a:spcBef>
              <a:spcAft>
                <a:spcPts val="1200"/>
              </a:spcAft>
              <a:buNone/>
            </a:pPr>
            <a:r>
              <a:rPr lang="es"/>
              <a:t>Convertir cada deseo en un mapa concreto. Crear pasos, rutas y acciones reales que te acerquen a aquello que deseas construir.</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3"/>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96" name="Google Shape;196;p33"/>
          <p:cNvSpPr txBox="1"/>
          <p:nvPr/>
        </p:nvSpPr>
        <p:spPr>
          <a:xfrm>
            <a:off x="311700" y="449850"/>
            <a:ext cx="2249700" cy="4379100"/>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1200"/>
              </a:spcAft>
              <a:buNone/>
            </a:pPr>
            <a:r>
              <a:rPr lang="es" sz="1800">
                <a:solidFill>
                  <a:srgbClr val="595959"/>
                </a:solidFill>
              </a:rPr>
              <a:t>Puedes complementar tu escrito a mano con imágenes recortadas de revistas, fotografías u otros elementos visuales. Colócalos en un lugar </a:t>
            </a:r>
            <a:r>
              <a:rPr b="1" lang="es" sz="1800">
                <a:solidFill>
                  <a:srgbClr val="FF0000"/>
                </a:solidFill>
              </a:rPr>
              <a:t>cotidiano</a:t>
            </a:r>
            <a:r>
              <a:rPr lang="es" sz="1800">
                <a:solidFill>
                  <a:srgbClr val="595959"/>
                </a:solidFill>
              </a:rPr>
              <a:t> y </a:t>
            </a:r>
            <a:r>
              <a:rPr b="1" lang="es" sz="1800">
                <a:solidFill>
                  <a:srgbClr val="FF0000"/>
                </a:solidFill>
              </a:rPr>
              <a:t>visible</a:t>
            </a:r>
            <a:r>
              <a:rPr lang="es" sz="1800">
                <a:solidFill>
                  <a:srgbClr val="595959"/>
                </a:solidFill>
              </a:rPr>
              <a:t> —como una pared o una puerta— para </a:t>
            </a:r>
            <a:r>
              <a:rPr b="1" lang="es" sz="1800">
                <a:solidFill>
                  <a:srgbClr val="595959"/>
                </a:solidFill>
              </a:rPr>
              <a:t>reforzar</a:t>
            </a:r>
            <a:r>
              <a:rPr lang="es" sz="1800">
                <a:solidFill>
                  <a:srgbClr val="595959"/>
                </a:solidFill>
              </a:rPr>
              <a:t> tu resu</a:t>
            </a:r>
            <a:r>
              <a:rPr lang="es" sz="1800">
                <a:solidFill>
                  <a:srgbClr val="595959"/>
                </a:solidFill>
              </a:rPr>
              <a:t>men </a:t>
            </a:r>
            <a:r>
              <a:rPr lang="es" sz="1800">
                <a:solidFill>
                  <a:srgbClr val="595959"/>
                </a:solidFill>
              </a:rPr>
              <a:t>y mantener viva </a:t>
            </a:r>
            <a:r>
              <a:rPr b="1" lang="es" sz="1800">
                <a:solidFill>
                  <a:srgbClr val="595959"/>
                </a:solidFill>
              </a:rPr>
              <a:t>tu inspiración cada día</a:t>
            </a:r>
            <a:r>
              <a:rPr lang="es" sz="1800">
                <a:solidFill>
                  <a:srgbClr val="595959"/>
                </a:solidFill>
              </a:rPr>
              <a:t>.</a:t>
            </a:r>
            <a:endParaRPr sz="1800">
              <a:solidFill>
                <a:srgbClr val="595959"/>
              </a:solidFill>
            </a:endParaRPr>
          </a:p>
        </p:txBody>
      </p:sp>
      <p:pic>
        <p:nvPicPr>
          <p:cNvPr id="197" name="Google Shape;197;p33"/>
          <p:cNvPicPr preferRelativeResize="0"/>
          <p:nvPr/>
        </p:nvPicPr>
        <p:blipFill>
          <a:blip r:embed="rId3">
            <a:alphaModFix/>
          </a:blip>
          <a:stretch>
            <a:fillRect/>
          </a:stretch>
        </p:blipFill>
        <p:spPr>
          <a:xfrm>
            <a:off x="3067475" y="-1"/>
            <a:ext cx="5489954" cy="51435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4"/>
          <p:cNvSpPr txBox="1"/>
          <p:nvPr>
            <p:ph idx="1" type="body"/>
          </p:nvPr>
        </p:nvSpPr>
        <p:spPr>
          <a:xfrm>
            <a:off x="311700" y="266250"/>
            <a:ext cx="3999900" cy="430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2900"/>
              <a:t>¡</a:t>
            </a:r>
            <a:r>
              <a:rPr b="1" lang="es" sz="2900">
                <a:solidFill>
                  <a:schemeClr val="dk1"/>
                </a:solidFill>
              </a:rPr>
              <a:t>Ten en cuenta</a:t>
            </a:r>
            <a:r>
              <a:rPr lang="es" sz="2900"/>
              <a:t> que durante el proceso de tu realización, </a:t>
            </a:r>
            <a:r>
              <a:rPr b="1" lang="es" sz="2900">
                <a:solidFill>
                  <a:schemeClr val="dk1"/>
                </a:solidFill>
              </a:rPr>
              <a:t>ajustarás o tendrás que ajustar</a:t>
            </a:r>
            <a:r>
              <a:rPr lang="es" sz="2900"/>
              <a:t> tu resumen de tu objetivo, meta, deseo o visión primordial en </a:t>
            </a:r>
            <a:r>
              <a:rPr b="1" lang="es" sz="2900">
                <a:solidFill>
                  <a:schemeClr val="dk1"/>
                </a:solidFill>
              </a:rPr>
              <a:t>todas las áreas</a:t>
            </a:r>
            <a:r>
              <a:rPr lang="es" sz="2900"/>
              <a:t>!</a:t>
            </a:r>
            <a:endParaRPr sz="2900"/>
          </a:p>
          <a:p>
            <a:pPr indent="0" lvl="0" marL="0" rtl="0" algn="ctr">
              <a:spcBef>
                <a:spcPts val="1200"/>
              </a:spcBef>
              <a:spcAft>
                <a:spcPts val="1200"/>
              </a:spcAft>
              <a:buNone/>
            </a:pPr>
            <a:r>
              <a:t/>
            </a:r>
            <a:endParaRPr sz="2900"/>
          </a:p>
        </p:txBody>
      </p:sp>
      <p:pic>
        <p:nvPicPr>
          <p:cNvPr id="203" name="Google Shape;203;p34"/>
          <p:cNvPicPr preferRelativeResize="0"/>
          <p:nvPr/>
        </p:nvPicPr>
        <p:blipFill>
          <a:blip r:embed="rId3">
            <a:alphaModFix/>
          </a:blip>
          <a:stretch>
            <a:fillRect/>
          </a:stretch>
        </p:blipFill>
        <p:spPr>
          <a:xfrm>
            <a:off x="4572000" y="0"/>
            <a:ext cx="4571997" cy="633930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999999"/>
                </a:solidFill>
              </a:rPr>
              <a:t>PASO 5</a:t>
            </a:r>
            <a:endParaRPr b="1">
              <a:solidFill>
                <a:srgbClr val="999999"/>
              </a:solidFill>
            </a:endParaRPr>
          </a:p>
        </p:txBody>
      </p:sp>
      <p:sp>
        <p:nvSpPr>
          <p:cNvPr id="209" name="Google Shape;209;p3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10" name="Google Shape;210;p35"/>
          <p:cNvPicPr preferRelativeResize="0"/>
          <p:nvPr/>
        </p:nvPicPr>
        <p:blipFill>
          <a:blip r:embed="rId3">
            <a:alphaModFix/>
          </a:blip>
          <a:stretch>
            <a:fillRect/>
          </a:stretch>
        </p:blipFill>
        <p:spPr>
          <a:xfrm>
            <a:off x="1953201" y="-1925000"/>
            <a:ext cx="7190799" cy="9159399"/>
          </a:xfrm>
          <a:prstGeom prst="rect">
            <a:avLst/>
          </a:prstGeom>
          <a:noFill/>
          <a:ln>
            <a:noFill/>
          </a:ln>
        </p:spPr>
      </p:pic>
      <p:sp>
        <p:nvSpPr>
          <p:cNvPr id="211" name="Google Shape;211;p35"/>
          <p:cNvSpPr/>
          <p:nvPr/>
        </p:nvSpPr>
        <p:spPr>
          <a:xfrm>
            <a:off x="-2078211" y="2868433"/>
            <a:ext cx="4031400" cy="4031400"/>
          </a:xfrm>
          <a:prstGeom prst="rect">
            <a:avLst/>
          </a:prstGeom>
          <a:solidFill>
            <a:srgbClr val="999999"/>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6"/>
          <p:cNvSpPr txBox="1"/>
          <p:nvPr/>
        </p:nvSpPr>
        <p:spPr>
          <a:xfrm>
            <a:off x="-25" y="348875"/>
            <a:ext cx="9144000" cy="5605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b="1" lang="es" sz="1800"/>
              <a:t>Significa que </a:t>
            </a:r>
            <a:r>
              <a:rPr b="1" lang="es" sz="1800">
                <a:solidFill>
                  <a:srgbClr val="FF0000"/>
                </a:solidFill>
              </a:rPr>
              <a:t>tú</a:t>
            </a:r>
            <a:r>
              <a:rPr b="1" lang="es" sz="1800"/>
              <a:t> asumes, sin excepción, todo lo que ha pasado, lo que está pasando y lo que pasará en tu vida, en todas sus áreas. Al hacerlo, tomas el control de tu existencia: mejoras tus relaciones, te fortaleces como persona y elevas </a:t>
            </a:r>
            <a:r>
              <a:rPr b="1" lang="es" sz="1800">
                <a:solidFill>
                  <a:srgbClr val="FF0000"/>
                </a:solidFill>
              </a:rPr>
              <a:t>tu autoestima</a:t>
            </a:r>
            <a:r>
              <a:rPr b="1" lang="es" sz="1800"/>
              <a:t> de forma sana. En lugar de culpar o esperar que alguien más resuelva tus problemas, comienzas a buscar soluciones constructivas. Trabajas por tus metas, objetivos, deseos y visiones por ti misma, sin depender de otros ni del destino. Así, fomentas la confianza en </a:t>
            </a:r>
            <a:r>
              <a:rPr b="1" lang="es" sz="1800">
                <a:solidFill>
                  <a:srgbClr val="FF0000"/>
                </a:solidFill>
              </a:rPr>
              <a:t>ti</a:t>
            </a:r>
            <a:r>
              <a:rPr b="1" lang="es" sz="1800"/>
              <a:t> y te vuelves más preparada para la vida, lo que sigue alimentando y expandiendo tu autoestima. Asumir toda la responsabilidad implica ser consciente y dueña de tus elecciones y acciones, de tu tiempo, tu trabajo, el cuidado de tu cuerpo, tus relaciones y cómo las manejas, de tus emociones, sentimientos, pensamientos... y del significado de </a:t>
            </a:r>
            <a:r>
              <a:rPr b="1" lang="es" sz="1800">
                <a:solidFill>
                  <a:srgbClr val="FF0000"/>
                </a:solidFill>
              </a:rPr>
              <a:t>tu existencia</a:t>
            </a:r>
            <a:r>
              <a:rPr b="1" lang="es" sz="1800"/>
              <a:t>. Es, en definitiva, asumirlo todo, sin excepciones ni excusas. Ese paso es el que te devuelve la claridad y la libertad de crear la vida que deseas.</a:t>
            </a:r>
            <a:endParaRPr b="1" sz="18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7"/>
          <p:cNvSpPr/>
          <p:nvPr/>
        </p:nvSpPr>
        <p:spPr>
          <a:xfrm>
            <a:off x="311700" y="1735150"/>
            <a:ext cx="2694900" cy="1018800"/>
          </a:xfrm>
          <a:prstGeom prst="rect">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t>PASO 6</a:t>
            </a:r>
            <a:endParaRPr b="1"/>
          </a:p>
        </p:txBody>
      </p:sp>
      <p:sp>
        <p:nvSpPr>
          <p:cNvPr id="223" name="Google Shape;223;p37"/>
          <p:cNvSpPr txBox="1"/>
          <p:nvPr>
            <p:ph idx="1" type="body"/>
          </p:nvPr>
        </p:nvSpPr>
        <p:spPr>
          <a:xfrm>
            <a:off x="311700" y="1017725"/>
            <a:ext cx="3163200" cy="3903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3700">
                <a:solidFill>
                  <a:schemeClr val="dk1"/>
                </a:solidFill>
              </a:rPr>
              <a:t>Descubre tu </a:t>
            </a:r>
            <a:r>
              <a:rPr lang="es" sz="600">
                <a:solidFill>
                  <a:schemeClr val="dk1"/>
                </a:solidFill>
              </a:rPr>
              <a:t> </a:t>
            </a:r>
            <a:r>
              <a:rPr b="1" lang="es" sz="6000">
                <a:solidFill>
                  <a:srgbClr val="FFFFFF"/>
                </a:solidFill>
              </a:rPr>
              <a:t>talento</a:t>
            </a:r>
            <a:r>
              <a:rPr lang="es" sz="3700">
                <a:solidFill>
                  <a:srgbClr val="FF0000"/>
                </a:solidFill>
              </a:rPr>
              <a:t> </a:t>
            </a:r>
            <a:r>
              <a:rPr b="1" lang="es" sz="3700">
                <a:solidFill>
                  <a:srgbClr val="FF9900"/>
                </a:solidFill>
              </a:rPr>
              <a:t>ÚNICO </a:t>
            </a:r>
            <a:r>
              <a:rPr lang="es" sz="3700">
                <a:solidFill>
                  <a:schemeClr val="dk1"/>
                </a:solidFill>
              </a:rPr>
              <a:t>y </a:t>
            </a:r>
            <a:r>
              <a:rPr lang="es" sz="5500">
                <a:solidFill>
                  <a:schemeClr val="dk1"/>
                </a:solidFill>
              </a:rPr>
              <a:t>tu</a:t>
            </a:r>
            <a:r>
              <a:rPr lang="es" sz="3700">
                <a:solidFill>
                  <a:schemeClr val="dk1"/>
                </a:solidFill>
              </a:rPr>
              <a:t> forma </a:t>
            </a:r>
            <a:r>
              <a:rPr b="1" lang="es" sz="3300">
                <a:solidFill>
                  <a:srgbClr val="FF0000"/>
                </a:solidFill>
              </a:rPr>
              <a:t>ÚNICA</a:t>
            </a:r>
            <a:r>
              <a:rPr lang="es" sz="3700">
                <a:solidFill>
                  <a:schemeClr val="dk1"/>
                </a:solidFill>
              </a:rPr>
              <a:t> de </a:t>
            </a:r>
            <a:r>
              <a:rPr lang="es" sz="3400">
                <a:solidFill>
                  <a:schemeClr val="dk1"/>
                </a:solidFill>
              </a:rPr>
              <a:t>expresarlo</a:t>
            </a:r>
            <a:endParaRPr sz="3400">
              <a:solidFill>
                <a:schemeClr val="dk1"/>
              </a:solidFill>
            </a:endParaRPr>
          </a:p>
        </p:txBody>
      </p:sp>
      <p:pic>
        <p:nvPicPr>
          <p:cNvPr id="224" name="Google Shape;224;p37"/>
          <p:cNvPicPr preferRelativeResize="0"/>
          <p:nvPr/>
        </p:nvPicPr>
        <p:blipFill>
          <a:blip r:embed="rId3">
            <a:alphaModFix/>
          </a:blip>
          <a:stretch>
            <a:fillRect/>
          </a:stretch>
        </p:blipFill>
        <p:spPr>
          <a:xfrm>
            <a:off x="3672300" y="-4067050"/>
            <a:ext cx="5471725" cy="1273172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8"/>
          <p:cNvSpPr txBox="1"/>
          <p:nvPr>
            <p:ph idx="1" type="body"/>
          </p:nvPr>
        </p:nvSpPr>
        <p:spPr>
          <a:xfrm>
            <a:off x="150" y="215875"/>
            <a:ext cx="9144000" cy="4927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3000">
                <a:solidFill>
                  <a:schemeClr val="dk1"/>
                </a:solidFill>
              </a:rPr>
              <a:t> </a:t>
            </a:r>
            <a:r>
              <a:rPr lang="es" sz="3000">
                <a:solidFill>
                  <a:srgbClr val="000000"/>
                </a:solidFill>
              </a:rPr>
              <a:t>Cada ser humano nace con un</a:t>
            </a:r>
            <a:r>
              <a:rPr lang="es" sz="3000">
                <a:solidFill>
                  <a:srgbClr val="4A86E8"/>
                </a:solidFill>
              </a:rPr>
              <a:t> </a:t>
            </a:r>
            <a:r>
              <a:rPr lang="es" sz="3000">
                <a:solidFill>
                  <a:srgbClr val="FF0000"/>
                </a:solidFill>
              </a:rPr>
              <a:t>talento único</a:t>
            </a:r>
            <a:r>
              <a:rPr lang="es" sz="3000">
                <a:solidFill>
                  <a:srgbClr val="4A86E8"/>
                </a:solidFill>
              </a:rPr>
              <a:t>, </a:t>
            </a:r>
            <a:r>
              <a:rPr lang="es" sz="3000">
                <a:solidFill>
                  <a:srgbClr val="000000"/>
                </a:solidFill>
              </a:rPr>
              <a:t>y a</a:t>
            </a:r>
            <a:r>
              <a:rPr lang="es" sz="3000">
                <a:solidFill>
                  <a:srgbClr val="4A86E8"/>
                </a:solidFill>
              </a:rPr>
              <a:t> </a:t>
            </a:r>
            <a:r>
              <a:rPr lang="es" sz="3000">
                <a:solidFill>
                  <a:srgbClr val="000000"/>
                </a:solidFill>
              </a:rPr>
              <a:t>veces,</a:t>
            </a:r>
            <a:r>
              <a:rPr lang="es" sz="3000">
                <a:solidFill>
                  <a:srgbClr val="4A86E8"/>
                </a:solidFill>
              </a:rPr>
              <a:t> </a:t>
            </a:r>
            <a:r>
              <a:rPr lang="es" sz="3000">
                <a:solidFill>
                  <a:srgbClr val="FF0000"/>
                </a:solidFill>
              </a:rPr>
              <a:t>con más de uno</a:t>
            </a:r>
            <a:r>
              <a:rPr lang="es" sz="3000">
                <a:solidFill>
                  <a:srgbClr val="4A86E8"/>
                </a:solidFill>
              </a:rPr>
              <a:t>. </a:t>
            </a:r>
            <a:r>
              <a:rPr lang="es" sz="3000">
                <a:solidFill>
                  <a:srgbClr val="000000"/>
                </a:solidFill>
              </a:rPr>
              <a:t>Ese talento es tan</a:t>
            </a:r>
            <a:r>
              <a:rPr lang="es" sz="3000">
                <a:solidFill>
                  <a:srgbClr val="4A86E8"/>
                </a:solidFill>
              </a:rPr>
              <a:t> </a:t>
            </a:r>
            <a:r>
              <a:rPr lang="es" sz="3000">
                <a:solidFill>
                  <a:srgbClr val="FF0000"/>
                </a:solidFill>
              </a:rPr>
              <a:t>singular</a:t>
            </a:r>
            <a:r>
              <a:rPr lang="es" sz="3000">
                <a:solidFill>
                  <a:srgbClr val="4A86E8"/>
                </a:solidFill>
              </a:rPr>
              <a:t> </a:t>
            </a:r>
            <a:r>
              <a:rPr lang="es" sz="3000">
                <a:solidFill>
                  <a:srgbClr val="000000"/>
                </a:solidFill>
              </a:rPr>
              <a:t>como cada uno de nosotros: no hay otra persona en el mundo que lo tenga y lo exprese de la misma manera. Esto nos dice claramente que hay algo específico que</a:t>
            </a:r>
            <a:r>
              <a:rPr lang="es" sz="3000">
                <a:solidFill>
                  <a:srgbClr val="4A86E8"/>
                </a:solidFill>
              </a:rPr>
              <a:t> </a:t>
            </a:r>
            <a:r>
              <a:rPr lang="es" sz="3000">
                <a:solidFill>
                  <a:srgbClr val="FF0000"/>
                </a:solidFill>
              </a:rPr>
              <a:t>tú</a:t>
            </a:r>
            <a:r>
              <a:rPr lang="es" sz="3000">
                <a:solidFill>
                  <a:srgbClr val="4A86E8"/>
                </a:solidFill>
              </a:rPr>
              <a:t> </a:t>
            </a:r>
            <a:r>
              <a:rPr lang="es" sz="3000">
                <a:solidFill>
                  <a:srgbClr val="000000"/>
                </a:solidFill>
              </a:rPr>
              <a:t>puedes hacer, y una forma de hacerlo, que es mejor que la de cualquier otra persona en este plano. Al desarrollar esa actividad,</a:t>
            </a:r>
            <a:r>
              <a:rPr lang="es" sz="3000">
                <a:solidFill>
                  <a:srgbClr val="4A86E8"/>
                </a:solidFill>
              </a:rPr>
              <a:t> </a:t>
            </a:r>
            <a:r>
              <a:rPr lang="es" sz="3000">
                <a:solidFill>
                  <a:srgbClr val="000000"/>
                </a:solidFill>
              </a:rPr>
              <a:t>perdemos la noción del tiempo y el espacio</a:t>
            </a:r>
            <a:r>
              <a:rPr lang="es" sz="3000">
                <a:solidFill>
                  <a:srgbClr val="4A86E8"/>
                </a:solidFill>
              </a:rPr>
              <a:t>.</a:t>
            </a:r>
            <a:endParaRPr sz="3000">
              <a:solidFill>
                <a:srgbClr val="595959"/>
              </a:solidFill>
            </a:endParaRPr>
          </a:p>
          <a:p>
            <a:pPr indent="0" lvl="0" marL="0" rtl="0" algn="ctr">
              <a:spcBef>
                <a:spcPts val="1200"/>
              </a:spcBef>
              <a:spcAft>
                <a:spcPts val="0"/>
              </a:spcAft>
              <a:buNone/>
            </a:pPr>
            <a:r>
              <a:t/>
            </a:r>
            <a:endParaRPr sz="3000">
              <a:solidFill>
                <a:schemeClr val="dk1"/>
              </a:solidFill>
            </a:endParaRPr>
          </a:p>
          <a:p>
            <a:pPr indent="0" lvl="0" marL="0" rtl="0" algn="ctr">
              <a:spcBef>
                <a:spcPts val="1200"/>
              </a:spcBef>
              <a:spcAft>
                <a:spcPts val="0"/>
              </a:spcAft>
              <a:buNone/>
            </a:pPr>
            <a:r>
              <a:t/>
            </a:r>
            <a:endParaRPr sz="3000">
              <a:solidFill>
                <a:schemeClr val="dk1"/>
              </a:solidFill>
            </a:endParaRPr>
          </a:p>
          <a:p>
            <a:pPr indent="0" lvl="0" marL="0" rtl="0" algn="ctr">
              <a:spcBef>
                <a:spcPts val="1200"/>
              </a:spcBef>
              <a:spcAft>
                <a:spcPts val="1200"/>
              </a:spcAft>
              <a:buNone/>
            </a:pPr>
            <a:r>
              <a:t/>
            </a:r>
            <a:endParaRPr sz="3000">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1155CC"/>
                </a:solidFill>
              </a:rPr>
              <a:t>PASO 7</a:t>
            </a:r>
            <a:endParaRPr b="1">
              <a:solidFill>
                <a:srgbClr val="1155CC"/>
              </a:solidFill>
            </a:endParaRPr>
          </a:p>
        </p:txBody>
      </p:sp>
      <p:sp>
        <p:nvSpPr>
          <p:cNvPr id="235" name="Google Shape;235;p39"/>
          <p:cNvSpPr txBox="1"/>
          <p:nvPr>
            <p:ph idx="1" type="body"/>
          </p:nvPr>
        </p:nvSpPr>
        <p:spPr>
          <a:xfrm>
            <a:off x="0" y="2795400"/>
            <a:ext cx="5692200" cy="234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s" sz="2400">
                <a:solidFill>
                  <a:srgbClr val="000000"/>
                </a:solidFill>
              </a:rPr>
              <a:t>¿Qué actividad, función o trabajo te hace </a:t>
            </a:r>
            <a:r>
              <a:rPr b="1" lang="es" sz="2400">
                <a:solidFill>
                  <a:srgbClr val="1155CC"/>
                </a:solidFill>
              </a:rPr>
              <a:t>sentir</a:t>
            </a:r>
            <a:r>
              <a:rPr b="1" lang="es" sz="2400">
                <a:solidFill>
                  <a:srgbClr val="000000"/>
                </a:solidFill>
              </a:rPr>
              <a:t> plenamente presente, intensamente feliz y conectado con una </a:t>
            </a:r>
            <a:r>
              <a:rPr b="1" lang="es" sz="2400">
                <a:solidFill>
                  <a:srgbClr val="FF0000"/>
                </a:solidFill>
              </a:rPr>
              <a:t>pasión profunda</a:t>
            </a:r>
            <a:r>
              <a:rPr b="1" lang="es" sz="2400">
                <a:solidFill>
                  <a:srgbClr val="000000"/>
                </a:solidFill>
              </a:rPr>
              <a:t>?</a:t>
            </a:r>
            <a:endParaRPr b="1" sz="2400">
              <a:solidFill>
                <a:srgbClr val="000000"/>
              </a:solidFill>
            </a:endParaRPr>
          </a:p>
          <a:p>
            <a:pPr indent="0" lvl="0" marL="0" rtl="0" algn="ctr">
              <a:spcBef>
                <a:spcPts val="1200"/>
              </a:spcBef>
              <a:spcAft>
                <a:spcPts val="1200"/>
              </a:spcAft>
              <a:buNone/>
            </a:pPr>
            <a:r>
              <a:t/>
            </a:r>
            <a:endParaRPr sz="2400">
              <a:solidFill>
                <a:srgbClr val="000000"/>
              </a:solidFill>
            </a:endParaRPr>
          </a:p>
        </p:txBody>
      </p:sp>
      <p:pic>
        <p:nvPicPr>
          <p:cNvPr id="236" name="Google Shape;236;p39"/>
          <p:cNvPicPr preferRelativeResize="0"/>
          <p:nvPr/>
        </p:nvPicPr>
        <p:blipFill>
          <a:blip r:embed="rId3">
            <a:alphaModFix/>
          </a:blip>
          <a:stretch>
            <a:fillRect/>
          </a:stretch>
        </p:blipFill>
        <p:spPr>
          <a:xfrm>
            <a:off x="5692200" y="2208050"/>
            <a:ext cx="3718051" cy="2749546"/>
          </a:xfrm>
          <a:prstGeom prst="rect">
            <a:avLst/>
          </a:prstGeom>
          <a:noFill/>
          <a:ln>
            <a:noFill/>
          </a:ln>
        </p:spPr>
      </p:pic>
      <p:sp>
        <p:nvSpPr>
          <p:cNvPr id="237" name="Google Shape;237;p39"/>
          <p:cNvSpPr/>
          <p:nvPr/>
        </p:nvSpPr>
        <p:spPr>
          <a:xfrm>
            <a:off x="2556300" y="-1818850"/>
            <a:ext cx="6587700" cy="4026900"/>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39"/>
          <p:cNvSpPr/>
          <p:nvPr/>
        </p:nvSpPr>
        <p:spPr>
          <a:xfrm>
            <a:off x="5692189" y="4957591"/>
            <a:ext cx="4031400" cy="4031400"/>
          </a:xfrm>
          <a:prstGeom prst="rect">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990000"/>
                </a:solidFill>
              </a:rPr>
              <a:t>PASO 8</a:t>
            </a:r>
            <a:endParaRPr b="1">
              <a:solidFill>
                <a:srgbClr val="990000"/>
              </a:solidFill>
            </a:endParaRPr>
          </a:p>
        </p:txBody>
      </p:sp>
      <p:pic>
        <p:nvPicPr>
          <p:cNvPr id="244" name="Google Shape;244;p40"/>
          <p:cNvPicPr preferRelativeResize="0"/>
          <p:nvPr/>
        </p:nvPicPr>
        <p:blipFill>
          <a:blip r:embed="rId3">
            <a:alphaModFix/>
          </a:blip>
          <a:stretch>
            <a:fillRect/>
          </a:stretch>
        </p:blipFill>
        <p:spPr>
          <a:xfrm>
            <a:off x="4464000" y="0"/>
            <a:ext cx="6537200" cy="5143500"/>
          </a:xfrm>
          <a:prstGeom prst="rect">
            <a:avLst/>
          </a:prstGeom>
          <a:noFill/>
          <a:ln>
            <a:noFill/>
          </a:ln>
        </p:spPr>
      </p:pic>
      <p:sp>
        <p:nvSpPr>
          <p:cNvPr id="245" name="Google Shape;245;p40"/>
          <p:cNvSpPr txBox="1"/>
          <p:nvPr/>
        </p:nvSpPr>
        <p:spPr>
          <a:xfrm>
            <a:off x="311700" y="1152475"/>
            <a:ext cx="3755400" cy="3990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b="1" lang="es" sz="3600"/>
              <a:t>Redacta </a:t>
            </a:r>
            <a:r>
              <a:rPr b="1" lang="es" sz="3600"/>
              <a:t>un resumen</a:t>
            </a:r>
            <a:r>
              <a:rPr b="1" lang="es" sz="3600">
                <a:solidFill>
                  <a:srgbClr val="666666"/>
                </a:solidFill>
              </a:rPr>
              <a:t> </a:t>
            </a:r>
            <a:r>
              <a:rPr b="1" lang="es" sz="3600">
                <a:solidFill>
                  <a:srgbClr val="990000"/>
                </a:solidFill>
              </a:rPr>
              <a:t>detallado</a:t>
            </a:r>
            <a:r>
              <a:rPr b="1" lang="es" sz="3600"/>
              <a:t>, </a:t>
            </a:r>
            <a:r>
              <a:rPr b="1" lang="es" sz="3600"/>
              <a:t>escrito a mano</a:t>
            </a:r>
            <a:r>
              <a:rPr b="1" lang="es" sz="3600"/>
              <a:t>, en una o más hojas de papel.</a:t>
            </a:r>
            <a:endParaRPr b="1" sz="36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41"/>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251" name="Google Shape;251;p41"/>
          <p:cNvSpPr txBox="1"/>
          <p:nvPr>
            <p:ph idx="1" type="body"/>
          </p:nvPr>
        </p:nvSpPr>
        <p:spPr>
          <a:xfrm>
            <a:off x="311700" y="697725"/>
            <a:ext cx="4260300" cy="4445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3600">
                <a:solidFill>
                  <a:schemeClr val="dk1"/>
                </a:solidFill>
              </a:rPr>
              <a:t>Ahora </a:t>
            </a:r>
            <a:r>
              <a:rPr b="1" lang="es" sz="3600">
                <a:solidFill>
                  <a:schemeClr val="dk1"/>
                </a:solidFill>
              </a:rPr>
              <a:t>necesitas fijar una fecha</a:t>
            </a:r>
            <a:r>
              <a:rPr lang="es" sz="3600">
                <a:solidFill>
                  <a:schemeClr val="dk1"/>
                </a:solidFill>
              </a:rPr>
              <a:t> hasta cuándo quieres tener </a:t>
            </a:r>
            <a:r>
              <a:rPr b="1" lang="es" sz="3600">
                <a:solidFill>
                  <a:srgbClr val="FF0000"/>
                </a:solidFill>
              </a:rPr>
              <a:t>aclarado</a:t>
            </a:r>
            <a:r>
              <a:rPr lang="es" sz="3600">
                <a:solidFill>
                  <a:schemeClr val="dk1"/>
                </a:solidFill>
              </a:rPr>
              <a:t> este ejercicio.</a:t>
            </a:r>
            <a:endParaRPr sz="3600">
              <a:solidFill>
                <a:schemeClr val="dk1"/>
              </a:solidFill>
            </a:endParaRPr>
          </a:p>
        </p:txBody>
      </p:sp>
      <p:pic>
        <p:nvPicPr>
          <p:cNvPr id="252" name="Google Shape;252;p41"/>
          <p:cNvPicPr preferRelativeResize="0"/>
          <p:nvPr/>
        </p:nvPicPr>
        <p:blipFill>
          <a:blip r:embed="rId3">
            <a:alphaModFix/>
          </a:blip>
          <a:stretch>
            <a:fillRect/>
          </a:stretch>
        </p:blipFill>
        <p:spPr>
          <a:xfrm>
            <a:off x="4572000" y="0"/>
            <a:ext cx="3823524" cy="514350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42"/>
          <p:cNvSpPr txBox="1"/>
          <p:nvPr>
            <p:ph idx="1" type="body"/>
          </p:nvPr>
        </p:nvSpPr>
        <p:spPr>
          <a:xfrm>
            <a:off x="174425" y="192800"/>
            <a:ext cx="2607300" cy="4950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b="1" lang="es" sz="4500">
                <a:solidFill>
                  <a:srgbClr val="FF0000"/>
                </a:solidFill>
              </a:rPr>
              <a:t>¡No lo olvides!</a:t>
            </a:r>
            <a:r>
              <a:rPr b="1" lang="es" sz="4500"/>
              <a:t> Contra más </a:t>
            </a:r>
            <a:r>
              <a:rPr b="1" lang="es" sz="4500">
                <a:solidFill>
                  <a:srgbClr val="666666"/>
                </a:solidFill>
              </a:rPr>
              <a:t>preciso</a:t>
            </a:r>
            <a:r>
              <a:rPr b="1" lang="es" sz="4500"/>
              <a:t>, </a:t>
            </a:r>
            <a:r>
              <a:rPr b="1" lang="es" sz="4500">
                <a:solidFill>
                  <a:srgbClr val="FF0000"/>
                </a:solidFill>
              </a:rPr>
              <a:t>mejor</a:t>
            </a:r>
            <a:r>
              <a:rPr b="1" lang="es" sz="4500">
                <a:solidFill>
                  <a:srgbClr val="666666"/>
                </a:solidFill>
              </a:rPr>
              <a:t>.</a:t>
            </a:r>
            <a:r>
              <a:rPr b="1" lang="es" sz="4500"/>
              <a:t> </a:t>
            </a:r>
            <a:endParaRPr b="1" sz="4500"/>
          </a:p>
        </p:txBody>
      </p:sp>
      <p:pic>
        <p:nvPicPr>
          <p:cNvPr id="258" name="Google Shape;258;p42"/>
          <p:cNvPicPr preferRelativeResize="0"/>
          <p:nvPr/>
        </p:nvPicPr>
        <p:blipFill>
          <a:blip r:embed="rId3">
            <a:alphaModFix/>
          </a:blip>
          <a:stretch>
            <a:fillRect/>
          </a:stretch>
        </p:blipFill>
        <p:spPr>
          <a:xfrm>
            <a:off x="2956200" y="596700"/>
            <a:ext cx="6187800" cy="4546800"/>
          </a:xfrm>
          <a:prstGeom prst="rect">
            <a:avLst/>
          </a:prstGeom>
          <a:noFill/>
          <a:ln>
            <a:noFill/>
          </a:ln>
        </p:spPr>
      </p:pic>
      <p:sp>
        <p:nvSpPr>
          <p:cNvPr id="259" name="Google Shape;259;p42"/>
          <p:cNvSpPr/>
          <p:nvPr/>
        </p:nvSpPr>
        <p:spPr>
          <a:xfrm>
            <a:off x="2956200" y="-3434550"/>
            <a:ext cx="6187800" cy="4031400"/>
          </a:xfrm>
          <a:prstGeom prst="rect">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3"/>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265" name="Google Shape;265;p43"/>
          <p:cNvSpPr txBox="1"/>
          <p:nvPr/>
        </p:nvSpPr>
        <p:spPr>
          <a:xfrm>
            <a:off x="311700" y="739050"/>
            <a:ext cx="3030000" cy="4089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s" sz="1800">
                <a:solidFill>
                  <a:srgbClr val="595959"/>
                </a:solidFill>
              </a:rPr>
              <a:t>Puedes complementar tu escrito a mano con imágenes recortadas de revistas, fotografías u otros elementos visuales. Colócalos en un lugar </a:t>
            </a:r>
            <a:r>
              <a:rPr b="1" lang="es" sz="1800">
                <a:solidFill>
                  <a:srgbClr val="FF0000"/>
                </a:solidFill>
              </a:rPr>
              <a:t>cotidiano</a:t>
            </a:r>
            <a:r>
              <a:rPr lang="es" sz="1800">
                <a:solidFill>
                  <a:srgbClr val="595959"/>
                </a:solidFill>
              </a:rPr>
              <a:t> y </a:t>
            </a:r>
            <a:r>
              <a:rPr b="1" lang="es" sz="1800">
                <a:solidFill>
                  <a:srgbClr val="FF0000"/>
                </a:solidFill>
              </a:rPr>
              <a:t>visible</a:t>
            </a:r>
            <a:r>
              <a:rPr lang="es" sz="1800">
                <a:solidFill>
                  <a:srgbClr val="595959"/>
                </a:solidFill>
              </a:rPr>
              <a:t> —como una pared o una puerta— para </a:t>
            </a:r>
            <a:r>
              <a:rPr b="1" lang="es" sz="1800">
                <a:solidFill>
                  <a:srgbClr val="595959"/>
                </a:solidFill>
              </a:rPr>
              <a:t>reforzar</a:t>
            </a:r>
            <a:r>
              <a:rPr lang="es" sz="1800">
                <a:solidFill>
                  <a:srgbClr val="595959"/>
                </a:solidFill>
              </a:rPr>
              <a:t> tu resumen y mantener viva </a:t>
            </a:r>
            <a:r>
              <a:rPr b="1" lang="es" sz="1800">
                <a:solidFill>
                  <a:srgbClr val="595959"/>
                </a:solidFill>
              </a:rPr>
              <a:t>tu inspiración cada día</a:t>
            </a:r>
            <a:r>
              <a:rPr lang="es" sz="1800">
                <a:solidFill>
                  <a:srgbClr val="595959"/>
                </a:solidFill>
              </a:rPr>
              <a:t>.</a:t>
            </a:r>
            <a:endParaRPr sz="1800">
              <a:solidFill>
                <a:srgbClr val="595959"/>
              </a:solidFill>
            </a:endParaRPr>
          </a:p>
        </p:txBody>
      </p:sp>
      <p:pic>
        <p:nvPicPr>
          <p:cNvPr id="266" name="Google Shape;266;p43"/>
          <p:cNvPicPr preferRelativeResize="0"/>
          <p:nvPr/>
        </p:nvPicPr>
        <p:blipFill>
          <a:blip r:embed="rId3">
            <a:alphaModFix/>
          </a:blip>
          <a:stretch>
            <a:fillRect/>
          </a:stretch>
        </p:blipFill>
        <p:spPr>
          <a:xfrm>
            <a:off x="3819175" y="0"/>
            <a:ext cx="3999904" cy="514350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FF0000"/>
                </a:solidFill>
              </a:rPr>
              <a:t>PASO 9</a:t>
            </a:r>
            <a:endParaRPr b="1">
              <a:solidFill>
                <a:srgbClr val="FF0000"/>
              </a:solidFill>
            </a:endParaRPr>
          </a:p>
        </p:txBody>
      </p:sp>
      <p:sp>
        <p:nvSpPr>
          <p:cNvPr id="272" name="Google Shape;272;p44"/>
          <p:cNvSpPr txBox="1"/>
          <p:nvPr>
            <p:ph idx="1" type="body"/>
          </p:nvPr>
        </p:nvSpPr>
        <p:spPr>
          <a:xfrm>
            <a:off x="311700" y="1239400"/>
            <a:ext cx="3999900" cy="3329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4700">
                <a:solidFill>
                  <a:srgbClr val="000000"/>
                </a:solidFill>
              </a:rPr>
              <a:t>Eso es lo que</a:t>
            </a:r>
            <a:r>
              <a:rPr lang="es" sz="4100">
                <a:solidFill>
                  <a:srgbClr val="000000"/>
                </a:solidFill>
              </a:rPr>
              <a:t> </a:t>
            </a:r>
            <a:r>
              <a:rPr b="1" lang="es" sz="6700">
                <a:solidFill>
                  <a:srgbClr val="FF0000"/>
                </a:solidFill>
              </a:rPr>
              <a:t>puedes</a:t>
            </a:r>
            <a:r>
              <a:rPr lang="es" sz="6700">
                <a:solidFill>
                  <a:srgbClr val="000000"/>
                </a:solidFill>
              </a:rPr>
              <a:t> y</a:t>
            </a:r>
            <a:r>
              <a:rPr lang="es" sz="4100">
                <a:solidFill>
                  <a:srgbClr val="000000"/>
                </a:solidFill>
              </a:rPr>
              <a:t> </a:t>
            </a:r>
            <a:r>
              <a:rPr b="1" lang="es" sz="5000">
                <a:solidFill>
                  <a:srgbClr val="FF0000"/>
                </a:solidFill>
              </a:rPr>
              <a:t>debes</a:t>
            </a:r>
            <a:r>
              <a:rPr lang="es" sz="5000">
                <a:solidFill>
                  <a:srgbClr val="000000"/>
                </a:solidFill>
              </a:rPr>
              <a:t> hacer</a:t>
            </a:r>
            <a:r>
              <a:rPr lang="es" sz="4100">
                <a:solidFill>
                  <a:srgbClr val="000000"/>
                </a:solidFill>
              </a:rPr>
              <a:t> para tener </a:t>
            </a:r>
            <a:r>
              <a:rPr b="1" lang="es" sz="3700">
                <a:solidFill>
                  <a:srgbClr val="FF0000"/>
                </a:solidFill>
              </a:rPr>
              <a:t>éxito</a:t>
            </a:r>
            <a:r>
              <a:rPr lang="es" sz="4100">
                <a:solidFill>
                  <a:srgbClr val="000000"/>
                </a:solidFill>
              </a:rPr>
              <a:t>.</a:t>
            </a:r>
            <a:endParaRPr sz="4100">
              <a:solidFill>
                <a:srgbClr val="000000"/>
              </a:solidFill>
            </a:endParaRPr>
          </a:p>
        </p:txBody>
      </p:sp>
      <p:pic>
        <p:nvPicPr>
          <p:cNvPr id="273" name="Google Shape;273;p44"/>
          <p:cNvPicPr preferRelativeResize="0"/>
          <p:nvPr/>
        </p:nvPicPr>
        <p:blipFill>
          <a:blip r:embed="rId3">
            <a:alphaModFix/>
          </a:blip>
          <a:stretch>
            <a:fillRect/>
          </a:stretch>
        </p:blipFill>
        <p:spPr>
          <a:xfrm>
            <a:off x="4626900" y="0"/>
            <a:ext cx="3839412" cy="5143506"/>
          </a:xfrm>
          <a:prstGeom prst="rect">
            <a:avLst/>
          </a:prstGeom>
          <a:noFill/>
          <a:ln>
            <a:noFill/>
          </a:ln>
        </p:spPr>
      </p:pic>
      <p:sp>
        <p:nvSpPr>
          <p:cNvPr id="274" name="Google Shape;274;p44"/>
          <p:cNvSpPr/>
          <p:nvPr/>
        </p:nvSpPr>
        <p:spPr>
          <a:xfrm>
            <a:off x="8466300" y="-813000"/>
            <a:ext cx="4397400" cy="6769500"/>
          </a:xfrm>
          <a:prstGeom prst="rect">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666666"/>
                </a:solidFill>
              </a:rPr>
              <a:t>PASO 10</a:t>
            </a:r>
            <a:endParaRPr b="1">
              <a:solidFill>
                <a:srgbClr val="666666"/>
              </a:solidFill>
            </a:endParaRPr>
          </a:p>
        </p:txBody>
      </p:sp>
      <p:sp>
        <p:nvSpPr>
          <p:cNvPr id="280" name="Google Shape;280;p45"/>
          <p:cNvSpPr txBox="1"/>
          <p:nvPr>
            <p:ph idx="1" type="body"/>
          </p:nvPr>
        </p:nvSpPr>
        <p:spPr>
          <a:xfrm>
            <a:off x="311700" y="1152475"/>
            <a:ext cx="42603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sz="3200">
                <a:solidFill>
                  <a:schemeClr val="dk1"/>
                </a:solidFill>
              </a:rPr>
              <a:t>Importante es ahora informarte y averiguar: ¿</a:t>
            </a:r>
            <a:r>
              <a:rPr b="1" lang="es" sz="3200">
                <a:solidFill>
                  <a:schemeClr val="dk1"/>
                </a:solidFill>
              </a:rPr>
              <a:t>qué servicios</a:t>
            </a:r>
            <a:r>
              <a:rPr lang="es" sz="3200">
                <a:solidFill>
                  <a:schemeClr val="dk1"/>
                </a:solidFill>
              </a:rPr>
              <a:t> y </a:t>
            </a:r>
            <a:r>
              <a:rPr b="1" lang="es" sz="3200">
                <a:solidFill>
                  <a:schemeClr val="dk1"/>
                </a:solidFill>
              </a:rPr>
              <a:t>productos</a:t>
            </a:r>
            <a:r>
              <a:rPr lang="es" sz="3200">
                <a:solidFill>
                  <a:schemeClr val="dk1"/>
                </a:solidFill>
              </a:rPr>
              <a:t> </a:t>
            </a:r>
            <a:r>
              <a:rPr b="1" lang="es" sz="3200">
                <a:solidFill>
                  <a:schemeClr val="dk1"/>
                </a:solidFill>
              </a:rPr>
              <a:t>solicita</a:t>
            </a:r>
            <a:r>
              <a:rPr lang="es" sz="3200">
                <a:solidFill>
                  <a:schemeClr val="dk1"/>
                </a:solidFill>
              </a:rPr>
              <a:t> el mercado en el ámbito de </a:t>
            </a:r>
            <a:r>
              <a:rPr b="1" lang="es" sz="3200">
                <a:solidFill>
                  <a:schemeClr val="dk1"/>
                </a:solidFill>
              </a:rPr>
              <a:t>tu desempeño</a:t>
            </a:r>
            <a:r>
              <a:rPr lang="es" sz="3200">
                <a:solidFill>
                  <a:schemeClr val="dk1"/>
                </a:solidFill>
              </a:rPr>
              <a:t>?</a:t>
            </a:r>
            <a:endParaRPr sz="3200">
              <a:solidFill>
                <a:schemeClr val="dk1"/>
              </a:solidFill>
            </a:endParaRPr>
          </a:p>
        </p:txBody>
      </p:sp>
      <p:pic>
        <p:nvPicPr>
          <p:cNvPr id="281" name="Google Shape;281;p45"/>
          <p:cNvPicPr preferRelativeResize="0"/>
          <p:nvPr/>
        </p:nvPicPr>
        <p:blipFill>
          <a:blip r:embed="rId3">
            <a:alphaModFix/>
          </a:blip>
          <a:stretch>
            <a:fillRect/>
          </a:stretch>
        </p:blipFill>
        <p:spPr>
          <a:xfrm>
            <a:off x="5176775" y="-4682175"/>
            <a:ext cx="6611150" cy="13735848"/>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t>PASO 11</a:t>
            </a:r>
            <a:endParaRPr b="1"/>
          </a:p>
        </p:txBody>
      </p:sp>
      <p:sp>
        <p:nvSpPr>
          <p:cNvPr id="287" name="Google Shape;287;p4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88" name="Google Shape;288;p46"/>
          <p:cNvPicPr preferRelativeResize="0"/>
          <p:nvPr/>
        </p:nvPicPr>
        <p:blipFill>
          <a:blip r:embed="rId3">
            <a:alphaModFix/>
          </a:blip>
          <a:stretch>
            <a:fillRect/>
          </a:stretch>
        </p:blipFill>
        <p:spPr>
          <a:xfrm>
            <a:off x="3433600" y="-2736600"/>
            <a:ext cx="5710424" cy="11568450"/>
          </a:xfrm>
          <a:prstGeom prst="rect">
            <a:avLst/>
          </a:prstGeom>
          <a:noFill/>
          <a:ln>
            <a:noFill/>
          </a:ln>
        </p:spPr>
      </p:pic>
      <p:sp>
        <p:nvSpPr>
          <p:cNvPr id="289" name="Google Shape;289;p46"/>
          <p:cNvSpPr/>
          <p:nvPr/>
        </p:nvSpPr>
        <p:spPr>
          <a:xfrm>
            <a:off x="8069850" y="-1774625"/>
            <a:ext cx="4173300" cy="9270600"/>
          </a:xfrm>
          <a:prstGeom prst="rect">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46"/>
          <p:cNvSpPr/>
          <p:nvPr/>
        </p:nvSpPr>
        <p:spPr>
          <a:xfrm>
            <a:off x="3433600" y="-2561425"/>
            <a:ext cx="1390800" cy="5324700"/>
          </a:xfrm>
          <a:prstGeom prst="rect">
            <a:avLst/>
          </a:prstGeom>
          <a:solidFill>
            <a:srgbClr val="B7B7B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46"/>
          <p:cNvSpPr/>
          <p:nvPr/>
        </p:nvSpPr>
        <p:spPr>
          <a:xfrm>
            <a:off x="2" y="2763275"/>
            <a:ext cx="4824300" cy="4031400"/>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7"/>
          <p:cNvSpPr txBox="1"/>
          <p:nvPr/>
        </p:nvSpPr>
        <p:spPr>
          <a:xfrm>
            <a:off x="-125" y="853800"/>
            <a:ext cx="9144000" cy="4441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b="1" lang="es" sz="1900">
                <a:solidFill>
                  <a:srgbClr val="FF0000"/>
                </a:solidFill>
              </a:rPr>
              <a:t>La Actitud Mental Positiva</a:t>
            </a:r>
            <a:r>
              <a:rPr b="1" lang="es" sz="1900"/>
              <a:t> (AMP) es </a:t>
            </a:r>
            <a:r>
              <a:rPr b="1" lang="es" sz="1900"/>
              <a:t>una</a:t>
            </a:r>
            <a:r>
              <a:rPr b="1" lang="es" sz="1900"/>
              <a:t> disposición mental constructiva que impulsa a las personas a asumir la vida con entusiasmo, responsabilidad y esperanza. Se basa en cualidades como la integridad, la entrañabilidad, el optimismo, la gratitud, la iniciativa, la amabilidad y el sentido común, entre otras. Tener una AMP implica reconocer que siempre existe otra manera de ver las cosas y asumir la responsabilidad, tanto personal como profesional, para generar cambios significativos. Quienes adoptan esta actitud no están exentos de desafíos, pero los abordan con una mentalidad proactiva, resiliente y enfocados en soluciones. En cambio, quienes carecen de ella pueden sentirse superados y paralizados ante las dificultades. En definitiva, la actitud mental positiva es una pieza clave en la mentalidad de las </a:t>
            </a:r>
            <a:r>
              <a:rPr b="1" lang="es" sz="1900">
                <a:solidFill>
                  <a:srgbClr val="FF0000"/>
                </a:solidFill>
              </a:rPr>
              <a:t>personas felices</a:t>
            </a:r>
            <a:r>
              <a:rPr b="1" lang="es" sz="1900"/>
              <a:t> y </a:t>
            </a:r>
            <a:r>
              <a:rPr b="1" lang="es" sz="1900">
                <a:solidFill>
                  <a:srgbClr val="FF0000"/>
                </a:solidFill>
              </a:rPr>
              <a:t>exitosas</a:t>
            </a:r>
            <a:r>
              <a:rPr b="1" lang="es" sz="1900"/>
              <a:t>.</a:t>
            </a:r>
            <a:endParaRPr b="1" sz="1900"/>
          </a:p>
        </p:txBody>
      </p:sp>
      <p:sp>
        <p:nvSpPr>
          <p:cNvPr id="297" name="Google Shape;297;p47"/>
          <p:cNvSpPr/>
          <p:nvPr/>
        </p:nvSpPr>
        <p:spPr>
          <a:xfrm>
            <a:off x="0" y="-3631525"/>
            <a:ext cx="9144000" cy="4265100"/>
          </a:xfrm>
          <a:prstGeom prst="rect">
            <a:avLst/>
          </a:prstGeom>
          <a:solidFill>
            <a:srgbClr val="B7B7B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8"/>
          <p:cNvSpPr txBox="1"/>
          <p:nvPr/>
        </p:nvSpPr>
        <p:spPr>
          <a:xfrm>
            <a:off x="0" y="150"/>
            <a:ext cx="9144000" cy="5143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lang="es" sz="4700">
                <a:solidFill>
                  <a:srgbClr val="FF0000"/>
                </a:solidFill>
              </a:rPr>
              <a:t>P. D. </a:t>
            </a:r>
            <a:r>
              <a:rPr lang="es" sz="4700">
                <a:solidFill>
                  <a:srgbClr val="666666"/>
                </a:solidFill>
              </a:rPr>
              <a:t>Esta lectura es parte de la formación. Si deseas obtener un</a:t>
            </a:r>
            <a:r>
              <a:rPr lang="es" sz="4700">
                <a:solidFill>
                  <a:srgbClr val="FF0000"/>
                </a:solidFill>
              </a:rPr>
              <a:t> beneficio </a:t>
            </a:r>
            <a:r>
              <a:rPr lang="es" sz="4700">
                <a:solidFill>
                  <a:srgbClr val="666666"/>
                </a:solidFill>
              </a:rPr>
              <a:t>de esta información, es muy importante</a:t>
            </a:r>
            <a:r>
              <a:rPr lang="es" sz="4700">
                <a:solidFill>
                  <a:srgbClr val="FF0000"/>
                </a:solidFill>
              </a:rPr>
              <a:t> seguir </a:t>
            </a:r>
            <a:r>
              <a:rPr lang="es" sz="4700">
                <a:solidFill>
                  <a:srgbClr val="666666"/>
                </a:solidFill>
              </a:rPr>
              <a:t>las</a:t>
            </a:r>
            <a:r>
              <a:rPr lang="es" sz="4700">
                <a:solidFill>
                  <a:srgbClr val="FF0000"/>
                </a:solidFill>
              </a:rPr>
              <a:t> instrucciones </a:t>
            </a:r>
            <a:r>
              <a:rPr lang="es" sz="4700">
                <a:solidFill>
                  <a:srgbClr val="666666"/>
                </a:solidFill>
              </a:rPr>
              <a:t>y</a:t>
            </a:r>
            <a:r>
              <a:rPr lang="es" sz="4700">
                <a:solidFill>
                  <a:srgbClr val="FF0000"/>
                </a:solidFill>
              </a:rPr>
              <a:t> recomendaciones.</a:t>
            </a:r>
            <a:endParaRPr sz="4700">
              <a:solidFill>
                <a:srgbClr val="666666"/>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9"/>
          <p:cNvSpPr txBox="1"/>
          <p:nvPr>
            <p:ph idx="1" type="body"/>
          </p:nvPr>
        </p:nvSpPr>
        <p:spPr>
          <a:xfrm>
            <a:off x="311700" y="302975"/>
            <a:ext cx="3985500" cy="4578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b="1" lang="es" sz="3700">
                <a:solidFill>
                  <a:schemeClr val="dk1"/>
                </a:solidFill>
              </a:rPr>
              <a:t>Sin </a:t>
            </a:r>
            <a:r>
              <a:rPr b="1" lang="es" sz="3700">
                <a:solidFill>
                  <a:srgbClr val="FF0000"/>
                </a:solidFill>
              </a:rPr>
              <a:t>participación</a:t>
            </a:r>
            <a:r>
              <a:rPr b="1" lang="es" sz="3700">
                <a:solidFill>
                  <a:schemeClr val="dk1"/>
                </a:solidFill>
              </a:rPr>
              <a:t> no hay compromiso, y sin compromiso sostenido no hay </a:t>
            </a:r>
            <a:r>
              <a:rPr b="1" lang="es" sz="3700">
                <a:solidFill>
                  <a:srgbClr val="FF0000"/>
                </a:solidFill>
              </a:rPr>
              <a:t>éxito</a:t>
            </a:r>
            <a:r>
              <a:rPr b="1" lang="es" sz="3700">
                <a:solidFill>
                  <a:schemeClr val="dk1"/>
                </a:solidFill>
              </a:rPr>
              <a:t>.</a:t>
            </a:r>
            <a:endParaRPr b="1" sz="3700">
              <a:solidFill>
                <a:schemeClr val="dk1"/>
              </a:solidFill>
            </a:endParaRPr>
          </a:p>
        </p:txBody>
      </p:sp>
      <p:pic>
        <p:nvPicPr>
          <p:cNvPr id="308" name="Google Shape;308;p49"/>
          <p:cNvPicPr preferRelativeResize="0"/>
          <p:nvPr/>
        </p:nvPicPr>
        <p:blipFill>
          <a:blip r:embed="rId3">
            <a:alphaModFix/>
          </a:blip>
          <a:stretch>
            <a:fillRect/>
          </a:stretch>
        </p:blipFill>
        <p:spPr>
          <a:xfrm>
            <a:off x="4572000" y="11450"/>
            <a:ext cx="4572002" cy="394545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50"/>
          <p:cNvSpPr/>
          <p:nvPr/>
        </p:nvSpPr>
        <p:spPr>
          <a:xfrm>
            <a:off x="150" y="0"/>
            <a:ext cx="3534300" cy="1799400"/>
          </a:xfrm>
          <a:prstGeom prst="rect">
            <a:avLst/>
          </a:prstGeom>
          <a:solidFill>
            <a:srgbClr val="6D9EEB"/>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50"/>
          <p:cNvSpPr/>
          <p:nvPr/>
        </p:nvSpPr>
        <p:spPr>
          <a:xfrm>
            <a:off x="7290299" y="3061225"/>
            <a:ext cx="3534300" cy="4031400"/>
          </a:xfrm>
          <a:prstGeom prst="rect">
            <a:avLst/>
          </a:prstGeom>
          <a:solidFill>
            <a:srgbClr val="6AA84F"/>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50"/>
          <p:cNvSpPr txBox="1"/>
          <p:nvPr/>
        </p:nvSpPr>
        <p:spPr>
          <a:xfrm>
            <a:off x="0" y="423200"/>
            <a:ext cx="9144000" cy="1723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600"/>
              <a:t>                                                                                                                                                                    </a:t>
            </a:r>
            <a:r>
              <a:rPr b="1" lang="es" sz="5000"/>
              <a:t>¡NO LO OLVIDES!</a:t>
            </a:r>
            <a:endParaRPr b="1" sz="5000"/>
          </a:p>
          <a:p>
            <a:pPr indent="0" lvl="0" marL="0" rtl="0" algn="ctr">
              <a:spcBef>
                <a:spcPts val="0"/>
              </a:spcBef>
              <a:spcAft>
                <a:spcPts val="0"/>
              </a:spcAft>
              <a:buNone/>
            </a:pPr>
            <a:r>
              <a:t/>
            </a:r>
            <a:endParaRPr b="1" sz="5000"/>
          </a:p>
        </p:txBody>
      </p:sp>
      <p:sp>
        <p:nvSpPr>
          <p:cNvPr id="316" name="Google Shape;316;p50"/>
          <p:cNvSpPr txBox="1"/>
          <p:nvPr/>
        </p:nvSpPr>
        <p:spPr>
          <a:xfrm>
            <a:off x="150" y="1799425"/>
            <a:ext cx="9144000" cy="33444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200"/>
              </a:spcAft>
              <a:buNone/>
            </a:pPr>
            <a:r>
              <a:rPr b="1" lang="es" sz="7400">
                <a:solidFill>
                  <a:srgbClr val="FF0000"/>
                </a:solidFill>
              </a:rPr>
              <a:t>¡NO LO OLVIDES!</a:t>
            </a:r>
            <a:endParaRPr b="1" sz="7400">
              <a:solidFill>
                <a:srgbClr val="FF0000"/>
              </a:solidFill>
            </a:endParaRPr>
          </a:p>
        </p:txBody>
      </p:sp>
      <p:sp>
        <p:nvSpPr>
          <p:cNvPr id="317" name="Google Shape;317;p50"/>
          <p:cNvSpPr txBox="1"/>
          <p:nvPr/>
        </p:nvSpPr>
        <p:spPr>
          <a:xfrm flipH="1">
            <a:off x="0" y="3742724"/>
            <a:ext cx="9144000" cy="113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600">
                <a:solidFill>
                  <a:srgbClr val="FF9900"/>
                </a:solidFill>
              </a:rPr>
              <a:t>          </a:t>
            </a:r>
            <a:r>
              <a:rPr b="1" lang="es" sz="6200">
                <a:solidFill>
                  <a:srgbClr val="FF9900"/>
                </a:solidFill>
              </a:rPr>
              <a:t>¡NO LO OLVIDES!</a:t>
            </a:r>
            <a:endParaRPr b="1" sz="6200">
              <a:solidFill>
                <a:srgbClr val="FF990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5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666666"/>
                </a:solidFill>
              </a:rPr>
              <a:t>PASO 12</a:t>
            </a:r>
            <a:endParaRPr b="1">
              <a:solidFill>
                <a:srgbClr val="666666"/>
              </a:solidFill>
            </a:endParaRPr>
          </a:p>
        </p:txBody>
      </p:sp>
      <p:sp>
        <p:nvSpPr>
          <p:cNvPr id="323" name="Google Shape;323;p51"/>
          <p:cNvSpPr txBox="1"/>
          <p:nvPr>
            <p:ph idx="2" type="body"/>
          </p:nvPr>
        </p:nvSpPr>
        <p:spPr>
          <a:xfrm>
            <a:off x="4680000" y="1170075"/>
            <a:ext cx="4464000" cy="397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s" sz="3500">
                <a:solidFill>
                  <a:srgbClr val="FF0000"/>
                </a:solidFill>
              </a:rPr>
              <a:t>Busca</a:t>
            </a:r>
            <a:r>
              <a:rPr lang="es" sz="3500"/>
              <a:t> material útil </a:t>
            </a:r>
            <a:r>
              <a:rPr lang="es" sz="5100"/>
              <a:t>sobre la</a:t>
            </a:r>
            <a:r>
              <a:rPr lang="es" sz="3500"/>
              <a:t> </a:t>
            </a:r>
            <a:r>
              <a:rPr b="1" lang="es" sz="4300">
                <a:solidFill>
                  <a:schemeClr val="dk1"/>
                </a:solidFill>
              </a:rPr>
              <a:t>AMP</a:t>
            </a:r>
            <a:r>
              <a:rPr lang="es" sz="3500"/>
              <a:t>: </a:t>
            </a:r>
            <a:r>
              <a:rPr lang="es" sz="4700"/>
              <a:t>libros</a:t>
            </a:r>
            <a:r>
              <a:rPr lang="es" sz="3500"/>
              <a:t>, </a:t>
            </a:r>
            <a:r>
              <a:rPr lang="es" sz="4500"/>
              <a:t>revistas</a:t>
            </a:r>
            <a:r>
              <a:rPr lang="es" sz="3500"/>
              <a:t>, </a:t>
            </a:r>
            <a:r>
              <a:rPr lang="es" sz="4500"/>
              <a:t>cursos</a:t>
            </a:r>
            <a:r>
              <a:rPr lang="es" sz="3500"/>
              <a:t>, </a:t>
            </a:r>
            <a:r>
              <a:rPr lang="es" sz="4600"/>
              <a:t>vídeos</a:t>
            </a:r>
            <a:r>
              <a:rPr lang="es" sz="3500"/>
              <a:t>, </a:t>
            </a:r>
            <a:r>
              <a:rPr b="1" lang="es" sz="3200"/>
              <a:t>formaciones </a:t>
            </a:r>
            <a:r>
              <a:rPr lang="es" sz="3500"/>
              <a:t>etcétera.</a:t>
            </a:r>
            <a:endParaRPr sz="3500"/>
          </a:p>
          <a:p>
            <a:pPr indent="0" lvl="0" marL="0" rtl="0" algn="l">
              <a:spcBef>
                <a:spcPts val="1200"/>
              </a:spcBef>
              <a:spcAft>
                <a:spcPts val="1200"/>
              </a:spcAft>
              <a:buNone/>
            </a:pPr>
            <a:r>
              <a:t/>
            </a:r>
            <a:endParaRPr sz="3500"/>
          </a:p>
        </p:txBody>
      </p:sp>
      <p:pic>
        <p:nvPicPr>
          <p:cNvPr id="324" name="Google Shape;324;p51"/>
          <p:cNvPicPr preferRelativeResize="0"/>
          <p:nvPr/>
        </p:nvPicPr>
        <p:blipFill>
          <a:blip r:embed="rId3">
            <a:alphaModFix/>
          </a:blip>
          <a:stretch>
            <a:fillRect/>
          </a:stretch>
        </p:blipFill>
        <p:spPr>
          <a:xfrm>
            <a:off x="0" y="1170125"/>
            <a:ext cx="4463994" cy="397337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5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38761D"/>
                </a:solidFill>
              </a:rPr>
              <a:t>PASO 13</a:t>
            </a:r>
            <a:endParaRPr b="1">
              <a:solidFill>
                <a:srgbClr val="38761D"/>
              </a:solidFill>
            </a:endParaRPr>
          </a:p>
        </p:txBody>
      </p:sp>
      <p:sp>
        <p:nvSpPr>
          <p:cNvPr id="330" name="Google Shape;330;p52"/>
          <p:cNvSpPr txBox="1"/>
          <p:nvPr>
            <p:ph idx="1" type="body"/>
          </p:nvPr>
        </p:nvSpPr>
        <p:spPr>
          <a:xfrm>
            <a:off x="311700" y="807900"/>
            <a:ext cx="3999900" cy="376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2700"/>
          </a:p>
          <a:p>
            <a:pPr indent="0" lvl="0" marL="0" rtl="0" algn="l">
              <a:spcBef>
                <a:spcPts val="1200"/>
              </a:spcBef>
              <a:spcAft>
                <a:spcPts val="0"/>
              </a:spcAft>
              <a:buNone/>
            </a:pPr>
            <a:r>
              <a:rPr b="1" lang="es" sz="2700">
                <a:solidFill>
                  <a:srgbClr val="FF0000"/>
                </a:solidFill>
              </a:rPr>
              <a:t>PRECISIÓN DE OBJETIVO</a:t>
            </a:r>
            <a:endParaRPr b="1" sz="2700">
              <a:solidFill>
                <a:srgbClr val="FF0000"/>
              </a:solidFill>
            </a:endParaRPr>
          </a:p>
          <a:p>
            <a:pPr indent="0" lvl="0" marL="0" rtl="0" algn="l">
              <a:spcBef>
                <a:spcPts val="1200"/>
              </a:spcBef>
              <a:spcAft>
                <a:spcPts val="0"/>
              </a:spcAft>
              <a:buNone/>
            </a:pPr>
            <a:r>
              <a:rPr lang="es" sz="2700"/>
              <a:t>Es la descripción de las </a:t>
            </a:r>
            <a:r>
              <a:rPr b="1" lang="es" sz="2700"/>
              <a:t>acciones</a:t>
            </a:r>
            <a:r>
              <a:rPr lang="es" sz="2700"/>
              <a:t> que se </a:t>
            </a:r>
            <a:r>
              <a:rPr lang="es" sz="2700">
                <a:solidFill>
                  <a:srgbClr val="FF0000"/>
                </a:solidFill>
              </a:rPr>
              <a:t>deben</a:t>
            </a:r>
            <a:r>
              <a:rPr lang="es" sz="2700"/>
              <a:t> </a:t>
            </a:r>
            <a:r>
              <a:rPr lang="es" sz="2700">
                <a:solidFill>
                  <a:srgbClr val="FF0000"/>
                </a:solidFill>
              </a:rPr>
              <a:t>realizar</a:t>
            </a:r>
            <a:r>
              <a:rPr lang="es" sz="2700"/>
              <a:t> para </a:t>
            </a:r>
            <a:r>
              <a:rPr b="1" lang="es" sz="2700"/>
              <a:t>lograr</a:t>
            </a:r>
            <a:r>
              <a:rPr lang="es" sz="2700"/>
              <a:t> el </a:t>
            </a:r>
            <a:r>
              <a:rPr b="1" lang="es" sz="2700"/>
              <a:t>resultado</a:t>
            </a:r>
            <a:r>
              <a:rPr lang="es" sz="2700"/>
              <a:t> establecido.</a:t>
            </a:r>
            <a:endParaRPr sz="2700"/>
          </a:p>
          <a:p>
            <a:pPr indent="0" lvl="0" marL="0" rtl="0" algn="l">
              <a:spcBef>
                <a:spcPts val="1200"/>
              </a:spcBef>
              <a:spcAft>
                <a:spcPts val="0"/>
              </a:spcAft>
              <a:buNone/>
            </a:pPr>
            <a:r>
              <a:t/>
            </a:r>
            <a:endParaRPr sz="2700"/>
          </a:p>
          <a:p>
            <a:pPr indent="0" lvl="0" marL="0" rtl="0" algn="l">
              <a:spcBef>
                <a:spcPts val="1200"/>
              </a:spcBef>
              <a:spcAft>
                <a:spcPts val="1200"/>
              </a:spcAft>
              <a:buNone/>
            </a:pPr>
            <a:r>
              <a:t/>
            </a:r>
            <a:endParaRPr sz="2700"/>
          </a:p>
        </p:txBody>
      </p:sp>
      <p:pic>
        <p:nvPicPr>
          <p:cNvPr id="331" name="Google Shape;331;p52"/>
          <p:cNvPicPr preferRelativeResize="0"/>
          <p:nvPr/>
        </p:nvPicPr>
        <p:blipFill>
          <a:blip r:embed="rId3">
            <a:alphaModFix/>
          </a:blip>
          <a:stretch>
            <a:fillRect/>
          </a:stretch>
        </p:blipFill>
        <p:spPr>
          <a:xfrm>
            <a:off x="4311600" y="-1514825"/>
            <a:ext cx="5801658" cy="725279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53"/>
          <p:cNvSpPr txBox="1"/>
          <p:nvPr/>
        </p:nvSpPr>
        <p:spPr>
          <a:xfrm>
            <a:off x="0" y="-75"/>
            <a:ext cx="9144000" cy="5143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s" sz="2400">
                <a:solidFill>
                  <a:srgbClr val="595959"/>
                </a:solidFill>
              </a:rPr>
              <a:t>Descripción</a:t>
            </a:r>
            <a:endParaRPr b="1" sz="2400">
              <a:solidFill>
                <a:srgbClr val="595959"/>
              </a:solidFill>
            </a:endParaRPr>
          </a:p>
          <a:p>
            <a:pPr indent="0" lvl="0" marL="0" rtl="0" algn="ctr">
              <a:lnSpc>
                <a:spcPct val="115000"/>
              </a:lnSpc>
              <a:spcBef>
                <a:spcPts val="1200"/>
              </a:spcBef>
              <a:spcAft>
                <a:spcPts val="0"/>
              </a:spcAft>
              <a:buNone/>
            </a:pPr>
            <a:r>
              <a:t/>
            </a:r>
            <a:endParaRPr sz="800">
              <a:solidFill>
                <a:srgbClr val="595959"/>
              </a:solidFill>
            </a:endParaRPr>
          </a:p>
          <a:p>
            <a:pPr indent="0" lvl="0" marL="0" rtl="0" algn="ctr">
              <a:lnSpc>
                <a:spcPct val="115000"/>
              </a:lnSpc>
              <a:spcBef>
                <a:spcPts val="1200"/>
              </a:spcBef>
              <a:spcAft>
                <a:spcPts val="0"/>
              </a:spcAft>
              <a:buNone/>
            </a:pPr>
            <a:r>
              <a:rPr lang="es" sz="2400">
                <a:solidFill>
                  <a:srgbClr val="595959"/>
                </a:solidFill>
              </a:rPr>
              <a:t>Consiste en </a:t>
            </a:r>
            <a:r>
              <a:rPr lang="es" sz="2400">
                <a:solidFill>
                  <a:srgbClr val="FF9900"/>
                </a:solidFill>
              </a:rPr>
              <a:t>detallar</a:t>
            </a:r>
            <a:r>
              <a:rPr lang="es" sz="2400">
                <a:solidFill>
                  <a:srgbClr val="595959"/>
                </a:solidFill>
              </a:rPr>
              <a:t> con claridad las acciones específicas que una persona debe llevar a cabo para alcanzar un resultado previamente elegido. No se trata solo de saber qué se quiere lograr, sino de </a:t>
            </a:r>
            <a:r>
              <a:rPr lang="es" sz="2400">
                <a:solidFill>
                  <a:srgbClr val="3C78D8"/>
                </a:solidFill>
              </a:rPr>
              <a:t>identificar</a:t>
            </a:r>
            <a:r>
              <a:rPr lang="es" sz="2400">
                <a:solidFill>
                  <a:srgbClr val="595959"/>
                </a:solidFill>
              </a:rPr>
              <a:t> con </a:t>
            </a:r>
            <a:r>
              <a:rPr lang="es" sz="2400">
                <a:solidFill>
                  <a:srgbClr val="FF0000"/>
                </a:solidFill>
              </a:rPr>
              <a:t>exactitud</a:t>
            </a:r>
            <a:r>
              <a:rPr lang="es" sz="2400">
                <a:solidFill>
                  <a:srgbClr val="595959"/>
                </a:solidFill>
              </a:rPr>
              <a:t> cómo se va a lograr.</a:t>
            </a:r>
            <a:endParaRPr sz="2400">
              <a:solidFill>
                <a:srgbClr val="595959"/>
              </a:solidFill>
            </a:endParaRPr>
          </a:p>
          <a:p>
            <a:pPr indent="0" lvl="0" marL="0" rtl="0" algn="ctr">
              <a:lnSpc>
                <a:spcPct val="115000"/>
              </a:lnSpc>
              <a:spcBef>
                <a:spcPts val="1200"/>
              </a:spcBef>
              <a:spcAft>
                <a:spcPts val="0"/>
              </a:spcAft>
              <a:buNone/>
            </a:pPr>
            <a:r>
              <a:t/>
            </a:r>
            <a:endParaRPr sz="2400">
              <a:solidFill>
                <a:srgbClr val="595959"/>
              </a:solidFill>
            </a:endParaRPr>
          </a:p>
          <a:p>
            <a:pPr indent="0" lvl="0" marL="0" rtl="0" algn="ctr">
              <a:lnSpc>
                <a:spcPct val="115000"/>
              </a:lnSpc>
              <a:spcBef>
                <a:spcPts val="1200"/>
              </a:spcBef>
              <a:spcAft>
                <a:spcPts val="0"/>
              </a:spcAft>
              <a:buNone/>
            </a:pPr>
            <a:r>
              <a:rPr lang="es" sz="2400">
                <a:solidFill>
                  <a:srgbClr val="595959"/>
                </a:solidFill>
              </a:rPr>
              <a:t>En el ámbito del desarrollo y crecimiento personal, este paso implica transformar una meta general en una </a:t>
            </a:r>
            <a:r>
              <a:rPr lang="es" sz="2400">
                <a:solidFill>
                  <a:srgbClr val="3C78D8"/>
                </a:solidFill>
              </a:rPr>
              <a:t>serie de movimientos</a:t>
            </a:r>
            <a:r>
              <a:rPr lang="es" sz="2400">
                <a:solidFill>
                  <a:srgbClr val="0000FF"/>
                </a:solidFill>
              </a:rPr>
              <a:t> </a:t>
            </a:r>
            <a:r>
              <a:rPr lang="es" sz="2400">
                <a:solidFill>
                  <a:srgbClr val="595959"/>
                </a:solidFill>
              </a:rPr>
              <a:t>concretos, medibles y realizables que guían el avance día a día.</a:t>
            </a:r>
            <a:endParaRPr sz="2400">
              <a:solidFill>
                <a:srgbClr val="595959"/>
              </a:solidFill>
            </a:endParaRPr>
          </a:p>
          <a:p>
            <a:pPr indent="0" lvl="0" marL="0" rtl="0" algn="l">
              <a:lnSpc>
                <a:spcPct val="115000"/>
              </a:lnSpc>
              <a:spcBef>
                <a:spcPts val="1200"/>
              </a:spcBef>
              <a:spcAft>
                <a:spcPts val="1200"/>
              </a:spcAft>
              <a:buNone/>
            </a:pPr>
            <a:r>
              <a:t/>
            </a:r>
            <a:endParaRPr sz="2400">
              <a:solidFill>
                <a:srgbClr val="595959"/>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54"/>
          <p:cNvSpPr txBox="1"/>
          <p:nvPr/>
        </p:nvSpPr>
        <p:spPr>
          <a:xfrm>
            <a:off x="100" y="197375"/>
            <a:ext cx="9144000" cy="4946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s" sz="1800">
                <a:solidFill>
                  <a:srgbClr val="FF9900"/>
                </a:solidFill>
              </a:rPr>
              <a:t>Qué debe entender la persona</a:t>
            </a:r>
            <a:endParaRPr b="1" sz="1800">
              <a:solidFill>
                <a:srgbClr val="FF9900"/>
              </a:solidFill>
            </a:endParaRPr>
          </a:p>
          <a:p>
            <a:pPr indent="0" lvl="0" marL="0" rtl="0" algn="ctr">
              <a:lnSpc>
                <a:spcPct val="115000"/>
              </a:lnSpc>
              <a:spcBef>
                <a:spcPts val="1200"/>
              </a:spcBef>
              <a:spcAft>
                <a:spcPts val="0"/>
              </a:spcAft>
              <a:buNone/>
            </a:pPr>
            <a:r>
              <a:t/>
            </a:r>
            <a:endParaRPr sz="1800">
              <a:solidFill>
                <a:srgbClr val="000000"/>
              </a:solidFill>
            </a:endParaRPr>
          </a:p>
          <a:p>
            <a:pPr indent="0" lvl="0" marL="0" rtl="0" algn="ctr">
              <a:lnSpc>
                <a:spcPct val="115000"/>
              </a:lnSpc>
              <a:spcBef>
                <a:spcPts val="1200"/>
              </a:spcBef>
              <a:spcAft>
                <a:spcPts val="0"/>
              </a:spcAft>
              <a:buNone/>
            </a:pPr>
            <a:r>
              <a:rPr lang="es" sz="1800">
                <a:solidFill>
                  <a:srgbClr val="000000"/>
                </a:solidFill>
              </a:rPr>
              <a:t>Que un objetivo no está completo hasta que las acciones para alcanzarlo están claramente descritas.</a:t>
            </a:r>
            <a:endParaRPr sz="1800">
              <a:solidFill>
                <a:srgbClr val="000000"/>
              </a:solidFill>
            </a:endParaRPr>
          </a:p>
          <a:p>
            <a:pPr indent="0" lvl="0" marL="0" rtl="0" algn="ctr">
              <a:lnSpc>
                <a:spcPct val="115000"/>
              </a:lnSpc>
              <a:spcBef>
                <a:spcPts val="1200"/>
              </a:spcBef>
              <a:spcAft>
                <a:spcPts val="0"/>
              </a:spcAft>
              <a:buNone/>
            </a:pPr>
            <a:r>
              <a:t/>
            </a:r>
            <a:endParaRPr sz="1800">
              <a:solidFill>
                <a:srgbClr val="000000"/>
              </a:solidFill>
            </a:endParaRPr>
          </a:p>
          <a:p>
            <a:pPr indent="0" lvl="0" marL="0" rtl="0" algn="ctr">
              <a:lnSpc>
                <a:spcPct val="115000"/>
              </a:lnSpc>
              <a:spcBef>
                <a:spcPts val="1200"/>
              </a:spcBef>
              <a:spcAft>
                <a:spcPts val="0"/>
              </a:spcAft>
              <a:buNone/>
            </a:pPr>
            <a:r>
              <a:rPr lang="es" sz="1800">
                <a:solidFill>
                  <a:srgbClr val="4A86E8"/>
                </a:solidFill>
              </a:rPr>
              <a:t>Que la precisión evita confusiones, dudas o esfuerzos dispersos.</a:t>
            </a:r>
            <a:endParaRPr sz="1800">
              <a:solidFill>
                <a:srgbClr val="4A86E8"/>
              </a:solidFill>
            </a:endParaRPr>
          </a:p>
          <a:p>
            <a:pPr indent="0" lvl="0" marL="0" rtl="0" algn="ctr">
              <a:lnSpc>
                <a:spcPct val="115000"/>
              </a:lnSpc>
              <a:spcBef>
                <a:spcPts val="1200"/>
              </a:spcBef>
              <a:spcAft>
                <a:spcPts val="0"/>
              </a:spcAft>
              <a:buNone/>
            </a:pPr>
            <a:r>
              <a:t/>
            </a:r>
            <a:endParaRPr sz="1800">
              <a:solidFill>
                <a:srgbClr val="000000"/>
              </a:solidFill>
            </a:endParaRPr>
          </a:p>
          <a:p>
            <a:pPr indent="0" lvl="0" marL="0" rtl="0" algn="ctr">
              <a:lnSpc>
                <a:spcPct val="115000"/>
              </a:lnSpc>
              <a:spcBef>
                <a:spcPts val="1200"/>
              </a:spcBef>
              <a:spcAft>
                <a:spcPts val="0"/>
              </a:spcAft>
              <a:buNone/>
            </a:pPr>
            <a:r>
              <a:rPr lang="es" sz="1800">
                <a:solidFill>
                  <a:srgbClr val="000000"/>
                </a:solidFill>
              </a:rPr>
              <a:t>Que definir acciones concretas aumenta la responsabilidad, el enfoque y la calidad del éxito.</a:t>
            </a:r>
            <a:endParaRPr sz="1800">
              <a:solidFill>
                <a:srgbClr val="000000"/>
              </a:solidFill>
            </a:endParaRPr>
          </a:p>
          <a:p>
            <a:pPr indent="0" lvl="0" marL="0" rtl="0" algn="ctr">
              <a:lnSpc>
                <a:spcPct val="115000"/>
              </a:lnSpc>
              <a:spcBef>
                <a:spcPts val="1200"/>
              </a:spcBef>
              <a:spcAft>
                <a:spcPts val="0"/>
              </a:spcAft>
              <a:buNone/>
            </a:pPr>
            <a:r>
              <a:t/>
            </a:r>
            <a:endParaRPr sz="1800">
              <a:solidFill>
                <a:srgbClr val="000000"/>
              </a:solidFill>
            </a:endParaRPr>
          </a:p>
          <a:p>
            <a:pPr indent="0" lvl="0" marL="0" rtl="0" algn="ctr">
              <a:lnSpc>
                <a:spcPct val="115000"/>
              </a:lnSpc>
              <a:spcBef>
                <a:spcPts val="1200"/>
              </a:spcBef>
              <a:spcAft>
                <a:spcPts val="1200"/>
              </a:spcAft>
              <a:buNone/>
            </a:pPr>
            <a:r>
              <a:rPr lang="es" sz="1800">
                <a:solidFill>
                  <a:srgbClr val="000000"/>
                </a:solidFill>
              </a:rPr>
              <a:t>Que cada acción debe estar alineada con el resultado final buscado.</a:t>
            </a:r>
            <a:endParaRPr sz="1800">
              <a:solidFill>
                <a:srgbClr val="00000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5"/>
          <p:cNvSpPr txBox="1"/>
          <p:nvPr/>
        </p:nvSpPr>
        <p:spPr>
          <a:xfrm>
            <a:off x="-50" y="284600"/>
            <a:ext cx="9144000" cy="4859100"/>
          </a:xfrm>
          <a:prstGeom prst="rect">
            <a:avLst/>
          </a:prstGeom>
          <a:noFill/>
          <a:ln>
            <a:noFill/>
          </a:ln>
        </p:spPr>
        <p:txBody>
          <a:bodyPr anchorCtr="0" anchor="t" bIns="91425" lIns="91425" spcFirstLastPara="1" rIns="91425" wrap="square" tIns="91425">
            <a:normAutofit lnSpcReduction="20000"/>
          </a:bodyPr>
          <a:lstStyle/>
          <a:p>
            <a:pPr indent="0" lvl="0" marL="0" rtl="0" algn="ctr">
              <a:lnSpc>
                <a:spcPct val="115000"/>
              </a:lnSpc>
              <a:spcBef>
                <a:spcPts val="0"/>
              </a:spcBef>
              <a:spcAft>
                <a:spcPts val="0"/>
              </a:spcAft>
              <a:buNone/>
            </a:pPr>
            <a:r>
              <a:rPr b="1" lang="es" sz="1800">
                <a:solidFill>
                  <a:srgbClr val="FF0000"/>
                </a:solidFill>
              </a:rPr>
              <a:t>Qué debe hacer la persona</a:t>
            </a:r>
            <a:endParaRPr b="1" sz="1800">
              <a:solidFill>
                <a:srgbClr val="FF0000"/>
              </a:solidFill>
            </a:endParaRPr>
          </a:p>
          <a:p>
            <a:pPr indent="0" lvl="0" marL="0" rtl="0" algn="ctr">
              <a:lnSpc>
                <a:spcPct val="115000"/>
              </a:lnSpc>
              <a:spcBef>
                <a:spcPts val="1200"/>
              </a:spcBef>
              <a:spcAft>
                <a:spcPts val="0"/>
              </a:spcAft>
              <a:buNone/>
            </a:pPr>
            <a:r>
              <a:t/>
            </a:r>
            <a:endParaRPr b="1" sz="800">
              <a:solidFill>
                <a:srgbClr val="595959"/>
              </a:solidFill>
            </a:endParaRPr>
          </a:p>
          <a:p>
            <a:pPr indent="0" lvl="0" marL="0" rtl="0" algn="ctr">
              <a:lnSpc>
                <a:spcPct val="115000"/>
              </a:lnSpc>
              <a:spcBef>
                <a:spcPts val="1200"/>
              </a:spcBef>
              <a:spcAft>
                <a:spcPts val="0"/>
              </a:spcAft>
              <a:buNone/>
            </a:pPr>
            <a:r>
              <a:rPr b="1" lang="es">
                <a:solidFill>
                  <a:srgbClr val="595959"/>
                </a:solidFill>
              </a:rPr>
              <a:t>Desglosar la meta en pasos específicos, claros y ejecutables.</a:t>
            </a:r>
            <a:endParaRPr b="1">
              <a:solidFill>
                <a:srgbClr val="595959"/>
              </a:solidFill>
            </a:endParaRPr>
          </a:p>
          <a:p>
            <a:pPr indent="0" lvl="0" marL="0" rtl="0" algn="ctr">
              <a:lnSpc>
                <a:spcPct val="115000"/>
              </a:lnSpc>
              <a:spcBef>
                <a:spcPts val="1200"/>
              </a:spcBef>
              <a:spcAft>
                <a:spcPts val="0"/>
              </a:spcAft>
              <a:buNone/>
            </a:pPr>
            <a:r>
              <a:t/>
            </a:r>
            <a:endParaRPr b="1">
              <a:solidFill>
                <a:srgbClr val="595959"/>
              </a:solidFill>
            </a:endParaRPr>
          </a:p>
          <a:p>
            <a:pPr indent="0" lvl="0" marL="0" rtl="0" algn="ctr">
              <a:lnSpc>
                <a:spcPct val="115000"/>
              </a:lnSpc>
              <a:spcBef>
                <a:spcPts val="1200"/>
              </a:spcBef>
              <a:spcAft>
                <a:spcPts val="0"/>
              </a:spcAft>
              <a:buNone/>
            </a:pPr>
            <a:r>
              <a:rPr b="1" lang="es">
                <a:solidFill>
                  <a:srgbClr val="FF9900"/>
                </a:solidFill>
              </a:rPr>
              <a:t>Definir conductas observables, es decir, acciones que pueda comprobar que realizó.</a:t>
            </a:r>
            <a:endParaRPr b="1">
              <a:solidFill>
                <a:srgbClr val="FF9900"/>
              </a:solidFill>
            </a:endParaRPr>
          </a:p>
          <a:p>
            <a:pPr indent="0" lvl="0" marL="0" rtl="0" algn="ctr">
              <a:lnSpc>
                <a:spcPct val="115000"/>
              </a:lnSpc>
              <a:spcBef>
                <a:spcPts val="1200"/>
              </a:spcBef>
              <a:spcAft>
                <a:spcPts val="0"/>
              </a:spcAft>
              <a:buNone/>
            </a:pPr>
            <a:r>
              <a:t/>
            </a:r>
            <a:endParaRPr b="1">
              <a:solidFill>
                <a:srgbClr val="595959"/>
              </a:solidFill>
            </a:endParaRPr>
          </a:p>
          <a:p>
            <a:pPr indent="0" lvl="0" marL="0" rtl="0" algn="ctr">
              <a:lnSpc>
                <a:spcPct val="115000"/>
              </a:lnSpc>
              <a:spcBef>
                <a:spcPts val="1200"/>
              </a:spcBef>
              <a:spcAft>
                <a:spcPts val="0"/>
              </a:spcAft>
              <a:buNone/>
            </a:pPr>
            <a:r>
              <a:rPr b="1" lang="es">
                <a:solidFill>
                  <a:srgbClr val="595959"/>
                </a:solidFill>
              </a:rPr>
              <a:t>Organizar las acciones en un orden lógico o cronológico.</a:t>
            </a:r>
            <a:endParaRPr b="1">
              <a:solidFill>
                <a:srgbClr val="595959"/>
              </a:solidFill>
            </a:endParaRPr>
          </a:p>
          <a:p>
            <a:pPr indent="0" lvl="0" marL="0" rtl="0" algn="ctr">
              <a:lnSpc>
                <a:spcPct val="115000"/>
              </a:lnSpc>
              <a:spcBef>
                <a:spcPts val="1200"/>
              </a:spcBef>
              <a:spcAft>
                <a:spcPts val="0"/>
              </a:spcAft>
              <a:buNone/>
            </a:pPr>
            <a:r>
              <a:t/>
            </a:r>
            <a:endParaRPr b="1">
              <a:solidFill>
                <a:srgbClr val="595959"/>
              </a:solidFill>
            </a:endParaRPr>
          </a:p>
          <a:p>
            <a:pPr indent="0" lvl="0" marL="0" rtl="0" algn="ctr">
              <a:lnSpc>
                <a:spcPct val="115000"/>
              </a:lnSpc>
              <a:spcBef>
                <a:spcPts val="1200"/>
              </a:spcBef>
              <a:spcAft>
                <a:spcPts val="0"/>
              </a:spcAft>
              <a:buNone/>
            </a:pPr>
            <a:r>
              <a:rPr b="1" lang="es">
                <a:solidFill>
                  <a:srgbClr val="FF0000"/>
                </a:solidFill>
              </a:rPr>
              <a:t>Asegurarse de que cada acción contribuya directamente al resultado deseado.</a:t>
            </a:r>
            <a:endParaRPr b="1">
              <a:solidFill>
                <a:srgbClr val="FF0000"/>
              </a:solidFill>
            </a:endParaRPr>
          </a:p>
          <a:p>
            <a:pPr indent="0" lvl="0" marL="0" rtl="0" algn="ctr">
              <a:lnSpc>
                <a:spcPct val="115000"/>
              </a:lnSpc>
              <a:spcBef>
                <a:spcPts val="1200"/>
              </a:spcBef>
              <a:spcAft>
                <a:spcPts val="0"/>
              </a:spcAft>
              <a:buNone/>
            </a:pPr>
            <a:r>
              <a:t/>
            </a:r>
            <a:endParaRPr b="1">
              <a:solidFill>
                <a:srgbClr val="595959"/>
              </a:solidFill>
            </a:endParaRPr>
          </a:p>
          <a:p>
            <a:pPr indent="0" lvl="0" marL="0" rtl="0" algn="ctr">
              <a:lnSpc>
                <a:spcPct val="115000"/>
              </a:lnSpc>
              <a:spcBef>
                <a:spcPts val="1200"/>
              </a:spcBef>
              <a:spcAft>
                <a:spcPts val="0"/>
              </a:spcAft>
              <a:buNone/>
            </a:pPr>
            <a:r>
              <a:rPr b="1" lang="es">
                <a:solidFill>
                  <a:srgbClr val="595959"/>
                </a:solidFill>
              </a:rPr>
              <a:t>Mantener las acciones realistas y medibles, para poder evaluar el progreso.</a:t>
            </a:r>
            <a:endParaRPr b="1">
              <a:solidFill>
                <a:srgbClr val="595959"/>
              </a:solidFill>
            </a:endParaRPr>
          </a:p>
          <a:p>
            <a:pPr indent="0" lvl="0" marL="0" rtl="0" algn="ctr">
              <a:lnSpc>
                <a:spcPct val="115000"/>
              </a:lnSpc>
              <a:spcBef>
                <a:spcPts val="1200"/>
              </a:spcBef>
              <a:spcAft>
                <a:spcPts val="0"/>
              </a:spcAft>
              <a:buNone/>
            </a:pPr>
            <a:r>
              <a:t/>
            </a:r>
            <a:endParaRPr b="1">
              <a:solidFill>
                <a:srgbClr val="595959"/>
              </a:solidFill>
            </a:endParaRPr>
          </a:p>
          <a:p>
            <a:pPr indent="0" lvl="0" marL="0" rtl="0" algn="ctr">
              <a:lnSpc>
                <a:spcPct val="115000"/>
              </a:lnSpc>
              <a:spcBef>
                <a:spcPts val="1200"/>
              </a:spcBef>
              <a:spcAft>
                <a:spcPts val="1200"/>
              </a:spcAft>
              <a:buNone/>
            </a:pPr>
            <a:r>
              <a:rPr b="1" lang="es">
                <a:solidFill>
                  <a:srgbClr val="4A86E8"/>
                </a:solidFill>
              </a:rPr>
              <a:t>Revisar y ajustar las acciones cuando sea necesario.</a:t>
            </a:r>
            <a:endParaRPr b="1">
              <a:solidFill>
                <a:srgbClr val="4A86E8"/>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5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FF9900"/>
                </a:solidFill>
              </a:rPr>
              <a:t>PASO 14</a:t>
            </a:r>
            <a:endParaRPr b="1">
              <a:solidFill>
                <a:srgbClr val="FF9900"/>
              </a:solidFill>
            </a:endParaRPr>
          </a:p>
        </p:txBody>
      </p:sp>
      <p:pic>
        <p:nvPicPr>
          <p:cNvPr id="352" name="Google Shape;352;p56"/>
          <p:cNvPicPr preferRelativeResize="0"/>
          <p:nvPr/>
        </p:nvPicPr>
        <p:blipFill>
          <a:blip r:embed="rId3">
            <a:alphaModFix/>
          </a:blip>
          <a:stretch>
            <a:fillRect/>
          </a:stretch>
        </p:blipFill>
        <p:spPr>
          <a:xfrm>
            <a:off x="0" y="1727100"/>
            <a:ext cx="4571999" cy="3416401"/>
          </a:xfrm>
          <a:prstGeom prst="rect">
            <a:avLst/>
          </a:prstGeom>
          <a:noFill/>
          <a:ln>
            <a:noFill/>
          </a:ln>
        </p:spPr>
      </p:pic>
      <p:sp>
        <p:nvSpPr>
          <p:cNvPr id="353" name="Google Shape;353;p56"/>
          <p:cNvSpPr/>
          <p:nvPr/>
        </p:nvSpPr>
        <p:spPr>
          <a:xfrm>
            <a:off x="6876350" y="4558225"/>
            <a:ext cx="2267700" cy="2166600"/>
          </a:xfrm>
          <a:prstGeom prst="rec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56"/>
          <p:cNvSpPr/>
          <p:nvPr/>
        </p:nvSpPr>
        <p:spPr>
          <a:xfrm>
            <a:off x="0" y="1154525"/>
            <a:ext cx="4572000" cy="572700"/>
          </a:xfrm>
          <a:prstGeom prst="rect">
            <a:avLst/>
          </a:prstGeom>
          <a:solidFill>
            <a:srgbClr val="6D9EE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56"/>
          <p:cNvSpPr txBox="1"/>
          <p:nvPr/>
        </p:nvSpPr>
        <p:spPr>
          <a:xfrm>
            <a:off x="5035630" y="1017725"/>
            <a:ext cx="3484200" cy="384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2400">
                <a:solidFill>
                  <a:srgbClr val="595959"/>
                </a:solidFill>
              </a:rPr>
              <a:t>Ahora es </a:t>
            </a:r>
            <a:r>
              <a:rPr b="1" lang="es" sz="2400">
                <a:solidFill>
                  <a:srgbClr val="FF0000"/>
                </a:solidFill>
              </a:rPr>
              <a:t>fundamental</a:t>
            </a:r>
            <a:r>
              <a:rPr lang="es" sz="2400">
                <a:solidFill>
                  <a:srgbClr val="595959"/>
                </a:solidFill>
              </a:rPr>
              <a:t> que investigues en profundidad qué es un plan de acción y </a:t>
            </a:r>
            <a:r>
              <a:rPr b="1" lang="es" sz="2400">
                <a:solidFill>
                  <a:srgbClr val="FF0000"/>
                </a:solidFill>
              </a:rPr>
              <a:t>cómo elaborarlo</a:t>
            </a:r>
            <a:r>
              <a:rPr lang="es" sz="2400">
                <a:solidFill>
                  <a:srgbClr val="595959"/>
                </a:solidFill>
              </a:rPr>
              <a:t> para aplicarlo en todas las áreas mencionadas en el paso 2, partiendo de los resúmenes escritos a mano.</a:t>
            </a:r>
            <a:endParaRPr sz="2400">
              <a:solidFill>
                <a:srgbClr val="595959"/>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5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t>PASO 15</a:t>
            </a:r>
            <a:endParaRPr b="1"/>
          </a:p>
        </p:txBody>
      </p:sp>
      <p:sp>
        <p:nvSpPr>
          <p:cNvPr id="361" name="Google Shape;361;p57"/>
          <p:cNvSpPr txBox="1"/>
          <p:nvPr>
            <p:ph idx="1" type="body"/>
          </p:nvPr>
        </p:nvSpPr>
        <p:spPr>
          <a:xfrm>
            <a:off x="0" y="1303625"/>
            <a:ext cx="4572000" cy="36033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s" sz="4100"/>
              <a:t>Ha llegado </a:t>
            </a:r>
            <a:r>
              <a:rPr b="1" lang="es" sz="4100">
                <a:solidFill>
                  <a:srgbClr val="FF0000"/>
                </a:solidFill>
              </a:rPr>
              <a:t>tu momento</a:t>
            </a:r>
            <a:r>
              <a:rPr lang="es" sz="4100"/>
              <a:t>: diseña tu plan de acción y ponlo en marcha.</a:t>
            </a:r>
            <a:endParaRPr sz="4200"/>
          </a:p>
        </p:txBody>
      </p:sp>
      <p:pic>
        <p:nvPicPr>
          <p:cNvPr id="362" name="Google Shape;362;p57"/>
          <p:cNvPicPr preferRelativeResize="0"/>
          <p:nvPr/>
        </p:nvPicPr>
        <p:blipFill>
          <a:blip r:embed="rId3">
            <a:alphaModFix/>
          </a:blip>
          <a:stretch>
            <a:fillRect/>
          </a:stretch>
        </p:blipFill>
        <p:spPr>
          <a:xfrm>
            <a:off x="4572031" y="445025"/>
            <a:ext cx="4651952" cy="3603303"/>
          </a:xfrm>
          <a:prstGeom prst="rect">
            <a:avLst/>
          </a:prstGeom>
          <a:noFill/>
          <a:ln>
            <a:noFill/>
          </a:ln>
        </p:spPr>
      </p:pic>
      <p:sp>
        <p:nvSpPr>
          <p:cNvPr id="363" name="Google Shape;363;p57"/>
          <p:cNvSpPr/>
          <p:nvPr/>
        </p:nvSpPr>
        <p:spPr>
          <a:xfrm>
            <a:off x="4572024" y="4048325"/>
            <a:ext cx="4652100" cy="4031400"/>
          </a:xfrm>
          <a:prstGeom prst="rect">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58"/>
          <p:cNvSpPr txBox="1"/>
          <p:nvPr>
            <p:ph idx="1" type="body"/>
          </p:nvPr>
        </p:nvSpPr>
        <p:spPr>
          <a:xfrm>
            <a:off x="0" y="125"/>
            <a:ext cx="9144000" cy="5143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s" sz="1350"/>
              <a:t>El </a:t>
            </a:r>
            <a:r>
              <a:rPr b="1" lang="es" sz="1350">
                <a:solidFill>
                  <a:srgbClr val="FF0000"/>
                </a:solidFill>
              </a:rPr>
              <a:t>plan de acción</a:t>
            </a:r>
            <a:r>
              <a:rPr lang="es" sz="1350"/>
              <a:t> </a:t>
            </a:r>
            <a:r>
              <a:rPr b="1" lang="es" sz="1350"/>
              <a:t>es una herramienta de planificación empleada para la gestión, la administración y el control de tareas o proyectos. Como tal, funciona como una hoja de ruta (guión) que establece la manera y forma en que se organiza, orienta e implementa el conjunto de tareas demandas para la consecución de objetivos, deseos, visones y metas. La finalidad</a:t>
            </a:r>
            <a:r>
              <a:rPr lang="es" sz="1350"/>
              <a:t> </a:t>
            </a:r>
            <a:r>
              <a:rPr b="1" lang="es" sz="1350">
                <a:solidFill>
                  <a:srgbClr val="FF0000"/>
                </a:solidFill>
              </a:rPr>
              <a:t>del plan de acción</a:t>
            </a:r>
            <a:r>
              <a:rPr b="1" lang="es" sz="1350"/>
              <a:t>,</a:t>
            </a:r>
            <a:r>
              <a:rPr lang="es" sz="1350"/>
              <a:t> </a:t>
            </a:r>
            <a:r>
              <a:rPr b="1" lang="es" sz="1350"/>
              <a:t>a partir de un marco de óptima planificación, es,  optimizar la gestión de proyectos. Economizar el tiempo y el trabajo. Mejorar el rendimiento, para la realización de los objetivos, deseos planteados y metas y visiones planteadas.</a:t>
            </a:r>
            <a:endParaRPr b="1" sz="1350"/>
          </a:p>
          <a:p>
            <a:pPr indent="0" lvl="0" marL="0" rtl="0" algn="ctr">
              <a:spcBef>
                <a:spcPts val="1200"/>
              </a:spcBef>
              <a:spcAft>
                <a:spcPts val="0"/>
              </a:spcAft>
              <a:buNone/>
            </a:pPr>
            <a:r>
              <a:rPr b="1" lang="es" sz="1350"/>
              <a:t>Los planes de acción son muy útiles a la hora de coordinar, comprometer y dar claridad a la dirección. Como tal, el plan de acción es adaptable a las más diversas áreas de gestión de proyectos: educativas, comunitarias, empresariales, organizacionales, administrativas, comerciales, de mercadeo o marketing, etcétera.</a:t>
            </a:r>
            <a:endParaRPr b="1" sz="1350"/>
          </a:p>
          <a:p>
            <a:pPr indent="0" lvl="0" marL="0" rtl="0" algn="ctr">
              <a:spcBef>
                <a:spcPts val="1200"/>
              </a:spcBef>
              <a:spcAft>
                <a:spcPts val="0"/>
              </a:spcAft>
              <a:buNone/>
            </a:pPr>
            <a:r>
              <a:t/>
            </a:r>
            <a:endParaRPr sz="1350"/>
          </a:p>
          <a:p>
            <a:pPr indent="0" lvl="0" marL="0" rtl="0" algn="ctr">
              <a:spcBef>
                <a:spcPts val="1200"/>
              </a:spcBef>
              <a:spcAft>
                <a:spcPts val="0"/>
              </a:spcAft>
              <a:buNone/>
            </a:pPr>
            <a:r>
              <a:rPr b="1" lang="es" sz="1350">
                <a:solidFill>
                  <a:srgbClr val="FF0000"/>
                </a:solidFill>
              </a:rPr>
              <a:t>Características de un plan de acción</a:t>
            </a:r>
            <a:endParaRPr b="1" sz="1350">
              <a:solidFill>
                <a:srgbClr val="FF0000"/>
              </a:solidFill>
            </a:endParaRPr>
          </a:p>
          <a:p>
            <a:pPr indent="0" lvl="0" marL="0" rtl="0" algn="ctr">
              <a:spcBef>
                <a:spcPts val="1200"/>
              </a:spcBef>
              <a:spcAft>
                <a:spcPts val="0"/>
              </a:spcAft>
              <a:buNone/>
            </a:pPr>
            <a:r>
              <a:t/>
            </a:r>
            <a:endParaRPr sz="1350"/>
          </a:p>
          <a:p>
            <a:pPr indent="0" lvl="0" marL="0" rtl="0" algn="ctr">
              <a:spcBef>
                <a:spcPts val="1200"/>
              </a:spcBef>
              <a:spcAft>
                <a:spcPts val="0"/>
              </a:spcAft>
              <a:buNone/>
            </a:pPr>
            <a:r>
              <a:rPr b="1" lang="es" sz="1350"/>
              <a:t>Todo plan de acción debe contener descritos y especificados los siguientes aspectos:</a:t>
            </a:r>
            <a:endParaRPr b="1" sz="1350"/>
          </a:p>
          <a:p>
            <a:pPr indent="0" lvl="0" marL="0" rtl="0" algn="ctr">
              <a:spcBef>
                <a:spcPts val="1200"/>
              </a:spcBef>
              <a:spcAft>
                <a:spcPts val="0"/>
              </a:spcAft>
              <a:buNone/>
            </a:pPr>
            <a:r>
              <a:t/>
            </a:r>
            <a:endParaRPr sz="1350"/>
          </a:p>
          <a:p>
            <a:pPr indent="0" lvl="0" marL="0" rtl="0" algn="ctr">
              <a:spcBef>
                <a:spcPts val="1200"/>
              </a:spcBef>
              <a:spcAft>
                <a:spcPts val="0"/>
              </a:spcAft>
              <a:buNone/>
            </a:pPr>
            <a:r>
              <a:rPr lang="es" sz="1350">
                <a:solidFill>
                  <a:srgbClr val="FF0000"/>
                </a:solidFill>
              </a:rPr>
              <a:t>Análisis</a:t>
            </a:r>
            <a:r>
              <a:rPr lang="es" sz="1350"/>
              <a:t>: </a:t>
            </a:r>
            <a:r>
              <a:rPr b="1" lang="es" sz="1350"/>
              <a:t>incluye un análisis de tu situación y de las demandas sobre las que se va a intervenir.</a:t>
            </a:r>
            <a:endParaRPr b="1" sz="1350"/>
          </a:p>
          <a:p>
            <a:pPr indent="0" lvl="0" marL="0" rtl="0" algn="ctr">
              <a:spcBef>
                <a:spcPts val="1200"/>
              </a:spcBef>
              <a:spcAft>
                <a:spcPts val="0"/>
              </a:spcAft>
              <a:buNone/>
            </a:pPr>
            <a:r>
              <a:t/>
            </a:r>
            <a:endParaRPr sz="1350"/>
          </a:p>
          <a:p>
            <a:pPr indent="0" lvl="0" marL="0" rtl="0" algn="ctr">
              <a:spcBef>
                <a:spcPts val="1200"/>
              </a:spcBef>
              <a:spcAft>
                <a:spcPts val="0"/>
              </a:spcAft>
              <a:buNone/>
            </a:pPr>
            <a:r>
              <a:t/>
            </a:r>
            <a:endParaRPr sz="1350"/>
          </a:p>
          <a:p>
            <a:pPr indent="0" lvl="0" marL="0" rtl="0" algn="ctr">
              <a:spcBef>
                <a:spcPts val="1200"/>
              </a:spcBef>
              <a:spcAft>
                <a:spcPts val="0"/>
              </a:spcAft>
              <a:buNone/>
            </a:pPr>
            <a:r>
              <a:t/>
            </a:r>
            <a:endParaRPr sz="1350"/>
          </a:p>
          <a:p>
            <a:pPr indent="0" lvl="0" marL="0" rtl="0" algn="ctr">
              <a:spcBef>
                <a:spcPts val="1200"/>
              </a:spcBef>
              <a:spcAft>
                <a:spcPts val="1200"/>
              </a:spcAft>
              <a:buNone/>
            </a:pPr>
            <a:r>
              <a:t/>
            </a:r>
            <a:endParaRPr sz="135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59"/>
          <p:cNvSpPr txBox="1"/>
          <p:nvPr>
            <p:ph idx="1" type="body"/>
          </p:nvPr>
        </p:nvSpPr>
        <p:spPr>
          <a:xfrm>
            <a:off x="0" y="192800"/>
            <a:ext cx="9144000" cy="4950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s">
                <a:solidFill>
                  <a:srgbClr val="FF0000"/>
                </a:solidFill>
              </a:rPr>
              <a:t>Objetivos</a:t>
            </a:r>
            <a:r>
              <a:rPr b="1" lang="es">
                <a:solidFill>
                  <a:srgbClr val="666666"/>
                </a:solidFill>
              </a:rPr>
              <a:t>:</a:t>
            </a:r>
            <a:endParaRPr b="1">
              <a:solidFill>
                <a:srgbClr val="666666"/>
              </a:solidFill>
            </a:endParaRPr>
          </a:p>
          <a:p>
            <a:pPr indent="0" lvl="0" marL="0" rtl="0" algn="l">
              <a:spcBef>
                <a:spcPts val="1200"/>
              </a:spcBef>
              <a:spcAft>
                <a:spcPts val="0"/>
              </a:spcAft>
              <a:buNone/>
            </a:pPr>
            <a:r>
              <a:rPr b="1" lang="es"/>
              <a:t>                                 define cuáles son las metas específicas que pretendes alcanzar</a:t>
            </a:r>
            <a:r>
              <a:rPr lang="es"/>
              <a:t> </a:t>
            </a:r>
            <a:r>
              <a:rPr b="1" lang="es">
                <a:solidFill>
                  <a:srgbClr val="FF0000"/>
                </a:solidFill>
              </a:rPr>
              <a:t>TÚ</a:t>
            </a:r>
            <a:endParaRPr b="1">
              <a:solidFill>
                <a:srgbClr val="FF0000"/>
              </a:solidFill>
            </a:endParaRPr>
          </a:p>
          <a:p>
            <a:pPr indent="0" lvl="0" marL="0" rtl="0" algn="l">
              <a:spcBef>
                <a:spcPts val="1200"/>
              </a:spcBef>
              <a:spcAft>
                <a:spcPts val="0"/>
              </a:spcAft>
              <a:buNone/>
            </a:pPr>
            <a:r>
              <a:t/>
            </a:r>
            <a:endParaRPr/>
          </a:p>
          <a:p>
            <a:pPr indent="0" lvl="0" marL="0" rtl="0" algn="l">
              <a:spcBef>
                <a:spcPts val="1200"/>
              </a:spcBef>
              <a:spcAft>
                <a:spcPts val="0"/>
              </a:spcAft>
              <a:buNone/>
            </a:pPr>
            <a:r>
              <a:rPr lang="es"/>
              <a:t>                                                                               </a:t>
            </a:r>
            <a:r>
              <a:rPr b="1" lang="es">
                <a:solidFill>
                  <a:srgbClr val="FF0000"/>
                </a:solidFill>
              </a:rPr>
              <a:t>Actividades</a:t>
            </a:r>
            <a:r>
              <a:rPr b="1" lang="es">
                <a:solidFill>
                  <a:srgbClr val="666666"/>
                </a:solidFill>
              </a:rPr>
              <a:t>:</a:t>
            </a:r>
            <a:endParaRPr b="1">
              <a:solidFill>
                <a:srgbClr val="666666"/>
              </a:solidFill>
            </a:endParaRPr>
          </a:p>
          <a:p>
            <a:pPr indent="0" lvl="0" marL="0" rtl="0" algn="l">
              <a:spcBef>
                <a:spcPts val="1200"/>
              </a:spcBef>
              <a:spcAft>
                <a:spcPts val="0"/>
              </a:spcAft>
              <a:buNone/>
            </a:pPr>
            <a:r>
              <a:rPr lang="es"/>
              <a:t>                                     </a:t>
            </a:r>
            <a:r>
              <a:rPr b="1" lang="es"/>
              <a:t>describe las acciones, tareas y estrategias que debes ejecutar.</a:t>
            </a:r>
            <a:endParaRPr b="1"/>
          </a:p>
          <a:p>
            <a:pPr indent="0" lvl="0" marL="0" rtl="0" algn="l">
              <a:spcBef>
                <a:spcPts val="1200"/>
              </a:spcBef>
              <a:spcAft>
                <a:spcPts val="0"/>
              </a:spcAft>
              <a:buNone/>
            </a:pPr>
            <a:r>
              <a:t/>
            </a:r>
            <a:endParaRPr/>
          </a:p>
          <a:p>
            <a:pPr indent="0" lvl="0" marL="0" rtl="0" algn="l">
              <a:spcBef>
                <a:spcPts val="1200"/>
              </a:spcBef>
              <a:spcAft>
                <a:spcPts val="0"/>
              </a:spcAft>
              <a:buNone/>
            </a:pPr>
            <a:r>
              <a:rPr lang="es"/>
              <a:t>                                                                         </a:t>
            </a:r>
            <a:r>
              <a:rPr b="1" lang="es">
                <a:solidFill>
                  <a:srgbClr val="FF0000"/>
                </a:solidFill>
              </a:rPr>
              <a:t>Responsabilidades</a:t>
            </a:r>
            <a:r>
              <a:rPr b="1" lang="es">
                <a:solidFill>
                  <a:srgbClr val="666666"/>
                </a:solidFill>
              </a:rPr>
              <a:t>:</a:t>
            </a:r>
            <a:endParaRPr b="1">
              <a:solidFill>
                <a:srgbClr val="666666"/>
              </a:solidFill>
            </a:endParaRPr>
          </a:p>
          <a:p>
            <a:pPr indent="0" lvl="0" marL="0" rtl="0" algn="l">
              <a:spcBef>
                <a:spcPts val="1200"/>
              </a:spcBef>
              <a:spcAft>
                <a:spcPts val="0"/>
              </a:spcAft>
              <a:buNone/>
            </a:pPr>
            <a:r>
              <a:rPr lang="es"/>
              <a:t>                                        </a:t>
            </a:r>
            <a:endParaRPr/>
          </a:p>
          <a:p>
            <a:pPr indent="0" lvl="0" marL="0" rtl="0" algn="l">
              <a:spcBef>
                <a:spcPts val="1200"/>
              </a:spcBef>
              <a:spcAft>
                <a:spcPts val="0"/>
              </a:spcAft>
              <a:buNone/>
            </a:pPr>
            <a:r>
              <a:rPr lang="es"/>
              <a:t>                                                 </a:t>
            </a:r>
            <a:r>
              <a:rPr b="1" lang="es"/>
              <a:t>asigna, distribuye tus tareas y responsabilidades.</a:t>
            </a:r>
            <a:endParaRPr b="1"/>
          </a:p>
          <a:p>
            <a:pPr indent="0" lvl="0" marL="0" rtl="0" algn="l">
              <a:spcBef>
                <a:spcPts val="1200"/>
              </a:spcBef>
              <a:spcAft>
                <a:spcPts val="0"/>
              </a:spcAft>
              <a:buNone/>
            </a:pPr>
            <a:r>
              <a:t/>
            </a:r>
            <a:endParaRPr/>
          </a:p>
          <a:p>
            <a:pPr indent="0" lvl="0" marL="0" rtl="0" algn="l">
              <a:spcBef>
                <a:spcPts val="1200"/>
              </a:spcBef>
              <a:spcAft>
                <a:spcPts val="0"/>
              </a:spcAft>
              <a:buNone/>
            </a:pPr>
            <a:r>
              <a:rPr lang="es"/>
              <a:t>                                                                                 </a:t>
            </a:r>
            <a:r>
              <a:rPr b="1" lang="es">
                <a:solidFill>
                  <a:srgbClr val="FF0000"/>
                </a:solidFill>
              </a:rPr>
              <a:t>Recursos</a:t>
            </a:r>
            <a:r>
              <a:rPr b="1" lang="es">
                <a:solidFill>
                  <a:srgbClr val="666666"/>
                </a:solidFill>
              </a:rPr>
              <a:t>:</a:t>
            </a:r>
            <a:endParaRPr b="1">
              <a:solidFill>
                <a:srgbClr val="666666"/>
              </a:solidFill>
            </a:endParaRPr>
          </a:p>
          <a:p>
            <a:pPr indent="0" lvl="0" marL="0" rtl="0" algn="l">
              <a:spcBef>
                <a:spcPts val="1200"/>
              </a:spcBef>
              <a:spcAft>
                <a:spcPts val="0"/>
              </a:spcAft>
              <a:buNone/>
            </a:pPr>
            <a:r>
              <a:rPr lang="es"/>
              <a:t>          </a:t>
            </a:r>
            <a:r>
              <a:rPr b="1" lang="es"/>
              <a:t>determina tus recursos que son necesarios para su implementación, así como su distribución.</a:t>
            </a:r>
            <a:endParaRPr b="1"/>
          </a:p>
          <a:p>
            <a:pPr indent="0" lvl="0" marL="0" rtl="0" algn="l">
              <a:spcBef>
                <a:spcPts val="1200"/>
              </a:spcBef>
              <a:spcAft>
                <a:spcPts val="1200"/>
              </a:spcAft>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60"/>
          <p:cNvSpPr txBox="1"/>
          <p:nvPr>
            <p:ph idx="1" type="body"/>
          </p:nvPr>
        </p:nvSpPr>
        <p:spPr>
          <a:xfrm>
            <a:off x="0" y="219750"/>
            <a:ext cx="9144000" cy="492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s" sz="1800">
                <a:solidFill>
                  <a:srgbClr val="FF0000"/>
                </a:solidFill>
              </a:rPr>
              <a:t>Plazos</a:t>
            </a:r>
            <a:r>
              <a:rPr b="1" lang="es" sz="1800"/>
              <a:t>:</a:t>
            </a:r>
            <a:endParaRPr b="1" sz="1800"/>
          </a:p>
          <a:p>
            <a:pPr indent="0" lvl="0" marL="0" rtl="0" algn="ctr">
              <a:spcBef>
                <a:spcPts val="1200"/>
              </a:spcBef>
              <a:spcAft>
                <a:spcPts val="0"/>
              </a:spcAft>
              <a:buNone/>
            </a:pPr>
            <a:r>
              <a:rPr b="1" lang="es" sz="1800"/>
              <a:t>tiene una duración definida, es decir, un comienzo y un término.</a:t>
            </a:r>
            <a:endParaRPr b="1" sz="1800"/>
          </a:p>
          <a:p>
            <a:pPr indent="0" lvl="0" marL="0" rtl="0" algn="ctr">
              <a:spcBef>
                <a:spcPts val="1200"/>
              </a:spcBef>
              <a:spcAft>
                <a:spcPts val="0"/>
              </a:spcAft>
              <a:buNone/>
            </a:pPr>
            <a:r>
              <a:t/>
            </a:r>
            <a:endParaRPr b="1" sz="1800"/>
          </a:p>
          <a:p>
            <a:pPr indent="0" lvl="0" marL="0" rtl="0" algn="ctr">
              <a:spcBef>
                <a:spcPts val="1200"/>
              </a:spcBef>
              <a:spcAft>
                <a:spcPts val="0"/>
              </a:spcAft>
              <a:buNone/>
            </a:pPr>
            <a:r>
              <a:rPr b="1" lang="es" sz="1800">
                <a:solidFill>
                  <a:srgbClr val="FF0000"/>
                </a:solidFill>
              </a:rPr>
              <a:t>Indicadores</a:t>
            </a:r>
            <a:r>
              <a:rPr b="1" lang="es" sz="1800"/>
              <a:t>:</a:t>
            </a:r>
            <a:endParaRPr b="1" sz="1800"/>
          </a:p>
          <a:p>
            <a:pPr indent="0" lvl="0" marL="0" rtl="0" algn="ctr">
              <a:spcBef>
                <a:spcPts val="1200"/>
              </a:spcBef>
              <a:spcAft>
                <a:spcPts val="0"/>
              </a:spcAft>
              <a:buNone/>
            </a:pPr>
            <a:r>
              <a:rPr b="1" lang="es" sz="1800"/>
              <a:t>determina tú los indicadores de gestión que se usarán para el seguimiento y evaluación del proceso, así como para la toma de decisiones.</a:t>
            </a:r>
            <a:endParaRPr b="1" sz="1800"/>
          </a:p>
          <a:p>
            <a:pPr indent="0" lvl="0" marL="0" rtl="0" algn="ctr">
              <a:spcBef>
                <a:spcPts val="1200"/>
              </a:spcBef>
              <a:spcAft>
                <a:spcPts val="0"/>
              </a:spcAft>
              <a:buNone/>
            </a:pPr>
            <a:r>
              <a:t/>
            </a:r>
            <a:endParaRPr b="1" sz="1800"/>
          </a:p>
          <a:p>
            <a:pPr indent="0" lvl="0" marL="0" rtl="0" algn="ctr">
              <a:spcBef>
                <a:spcPts val="1200"/>
              </a:spcBef>
              <a:spcAft>
                <a:spcPts val="0"/>
              </a:spcAft>
              <a:buNone/>
            </a:pPr>
            <a:r>
              <a:rPr b="1" lang="es" sz="1800">
                <a:solidFill>
                  <a:srgbClr val="FF0000"/>
                </a:solidFill>
              </a:rPr>
              <a:t>Ajustes</a:t>
            </a:r>
            <a:r>
              <a:rPr b="1" lang="es" sz="1800"/>
              <a:t>:</a:t>
            </a:r>
            <a:endParaRPr b="1" sz="1800"/>
          </a:p>
          <a:p>
            <a:pPr indent="0" lvl="0" marL="0" rtl="0" algn="ctr">
              <a:spcBef>
                <a:spcPts val="1200"/>
              </a:spcBef>
              <a:spcAft>
                <a:spcPts val="0"/>
              </a:spcAft>
              <a:buNone/>
            </a:pPr>
            <a:r>
              <a:rPr b="1" lang="es" sz="1800"/>
              <a:t>debido a que es un trabajo que está en constante desarrollo, sobre la marcha del proceso se introducirán los cambios o correcciones que fuesen que demanda el proceso.</a:t>
            </a:r>
            <a:endParaRPr b="1" sz="1800"/>
          </a:p>
          <a:p>
            <a:pPr indent="0" lvl="0" marL="0" rtl="0" algn="ctr">
              <a:spcBef>
                <a:spcPts val="1200"/>
              </a:spcBef>
              <a:spcAft>
                <a:spcPts val="0"/>
              </a:spcAft>
              <a:buNone/>
            </a:pPr>
            <a:r>
              <a:t/>
            </a:r>
            <a:endParaRPr sz="1800"/>
          </a:p>
          <a:p>
            <a:pPr indent="0" lvl="0" marL="0" rtl="0" algn="ctr">
              <a:spcBef>
                <a:spcPts val="1200"/>
              </a:spcBef>
              <a:spcAft>
                <a:spcPts val="1200"/>
              </a:spcAft>
              <a:buNone/>
            </a:pPr>
            <a:r>
              <a:t/>
            </a:r>
            <a:endParaRPr sz="18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6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666666"/>
                </a:solidFill>
              </a:rPr>
              <a:t>PASO 16</a:t>
            </a:r>
            <a:endParaRPr b="1">
              <a:solidFill>
                <a:srgbClr val="666666"/>
              </a:solidFill>
            </a:endParaRPr>
          </a:p>
        </p:txBody>
      </p:sp>
      <p:sp>
        <p:nvSpPr>
          <p:cNvPr id="384" name="Google Shape;384;p61"/>
          <p:cNvSpPr txBox="1"/>
          <p:nvPr>
            <p:ph idx="1" type="body"/>
          </p:nvPr>
        </p:nvSpPr>
        <p:spPr>
          <a:xfrm>
            <a:off x="311700" y="1152475"/>
            <a:ext cx="3708600" cy="34164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s" sz="1800"/>
              <a:t>El bienestar integral no se limita a la ausencia de enfermedad; implica también </a:t>
            </a:r>
            <a:r>
              <a:rPr lang="es" sz="1800">
                <a:solidFill>
                  <a:srgbClr val="FF0000"/>
                </a:solidFill>
              </a:rPr>
              <a:t>el equilibrio</a:t>
            </a:r>
            <a:r>
              <a:rPr lang="es" sz="1800"/>
              <a:t> entre el cuerpo, la mente, el corazón, el alma y el espíritu. Los enfoques más efectivos son aquellos que consideran todos estos aspectos de manera conjunta.</a:t>
            </a:r>
            <a:endParaRPr sz="1800"/>
          </a:p>
          <a:p>
            <a:pPr indent="0" lvl="0" marL="0" rtl="0" algn="l">
              <a:spcBef>
                <a:spcPts val="1200"/>
              </a:spcBef>
              <a:spcAft>
                <a:spcPts val="1200"/>
              </a:spcAft>
              <a:buNone/>
            </a:pPr>
            <a:r>
              <a:rPr b="1" lang="es">
                <a:solidFill>
                  <a:srgbClr val="3C78D8"/>
                </a:solidFill>
              </a:rPr>
              <a:t>P. D.: Diseña tu propio plan de acción para resumir el contenido, incorporar rutinas y hábitos significativos en tu vida, y así avanzar con determinación hacia tu realización plena en este ámbito.</a:t>
            </a:r>
            <a:endParaRPr b="1">
              <a:solidFill>
                <a:srgbClr val="3C78D8"/>
              </a:solidFill>
            </a:endParaRPr>
          </a:p>
        </p:txBody>
      </p:sp>
      <p:sp>
        <p:nvSpPr>
          <p:cNvPr id="385" name="Google Shape;385;p61"/>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86" name="Google Shape;386;p61"/>
          <p:cNvPicPr preferRelativeResize="0"/>
          <p:nvPr/>
        </p:nvPicPr>
        <p:blipFill>
          <a:blip r:embed="rId3">
            <a:alphaModFix/>
          </a:blip>
          <a:stretch>
            <a:fillRect/>
          </a:stretch>
        </p:blipFill>
        <p:spPr>
          <a:xfrm rot="10800000">
            <a:off x="6404798" y="2240101"/>
            <a:ext cx="5594402" cy="3576449"/>
          </a:xfrm>
          <a:prstGeom prst="rect">
            <a:avLst/>
          </a:prstGeom>
          <a:noFill/>
          <a:ln>
            <a:noFill/>
          </a:ln>
        </p:spPr>
      </p:pic>
      <p:pic>
        <p:nvPicPr>
          <p:cNvPr id="387" name="Google Shape;387;p61"/>
          <p:cNvPicPr preferRelativeResize="0"/>
          <p:nvPr/>
        </p:nvPicPr>
        <p:blipFill>
          <a:blip r:embed="rId4">
            <a:alphaModFix/>
          </a:blip>
          <a:stretch>
            <a:fillRect/>
          </a:stretch>
        </p:blipFill>
        <p:spPr>
          <a:xfrm>
            <a:off x="7445700" y="0"/>
            <a:ext cx="2965224" cy="1900399"/>
          </a:xfrm>
          <a:prstGeom prst="rect">
            <a:avLst/>
          </a:prstGeom>
          <a:noFill/>
          <a:ln>
            <a:noFill/>
          </a:ln>
        </p:spPr>
      </p:pic>
      <p:sp>
        <p:nvSpPr>
          <p:cNvPr id="388" name="Google Shape;388;p61"/>
          <p:cNvSpPr/>
          <p:nvPr/>
        </p:nvSpPr>
        <p:spPr>
          <a:xfrm>
            <a:off x="7154400" y="0"/>
            <a:ext cx="291300" cy="5816700"/>
          </a:xfrm>
          <a:prstGeom prst="rec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9" name="Google Shape;389;p61"/>
          <p:cNvSpPr/>
          <p:nvPr/>
        </p:nvSpPr>
        <p:spPr>
          <a:xfrm>
            <a:off x="7445700" y="1900400"/>
            <a:ext cx="4873500" cy="3396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90" name="Google Shape;390;p61"/>
          <p:cNvPicPr preferRelativeResize="0"/>
          <p:nvPr/>
        </p:nvPicPr>
        <p:blipFill>
          <a:blip r:embed="rId5">
            <a:alphaModFix/>
          </a:blip>
          <a:stretch>
            <a:fillRect/>
          </a:stretch>
        </p:blipFill>
        <p:spPr>
          <a:xfrm>
            <a:off x="4311600" y="0"/>
            <a:ext cx="2842802" cy="4703625"/>
          </a:xfrm>
          <a:prstGeom prst="rect">
            <a:avLst/>
          </a:prstGeom>
          <a:noFill/>
          <a:ln>
            <a:noFill/>
          </a:ln>
        </p:spPr>
      </p:pic>
      <p:sp>
        <p:nvSpPr>
          <p:cNvPr id="391" name="Google Shape;391;p61"/>
          <p:cNvSpPr/>
          <p:nvPr/>
        </p:nvSpPr>
        <p:spPr>
          <a:xfrm>
            <a:off x="311700" y="4703625"/>
            <a:ext cx="6843000" cy="1113000"/>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s">
                <a:solidFill>
                  <a:srgbClr val="FFFFFF"/>
                </a:solidFill>
              </a:rPr>
              <a:t>          </a:t>
            </a:r>
            <a:endParaRPr b="1">
              <a:solidFill>
                <a:srgbClr val="FFFFFF"/>
              </a:solidFill>
            </a:endParaRPr>
          </a:p>
          <a:p>
            <a:pPr indent="0" lvl="0" marL="0" rtl="0" algn="l">
              <a:spcBef>
                <a:spcPts val="0"/>
              </a:spcBef>
              <a:spcAft>
                <a:spcPts val="0"/>
              </a:spcAft>
              <a:buNone/>
            </a:pPr>
            <a:r>
              <a:t/>
            </a:r>
            <a:endParaRPr b="1">
              <a:solidFill>
                <a:srgbClr val="FFFFFF"/>
              </a:solidFill>
            </a:endParaRPr>
          </a:p>
          <a:p>
            <a:pPr indent="0" lvl="0" marL="0" rtl="0" algn="l">
              <a:spcBef>
                <a:spcPts val="0"/>
              </a:spcBef>
              <a:spcAft>
                <a:spcPts val="0"/>
              </a:spcAft>
              <a:buNone/>
            </a:pPr>
            <a:r>
              <a:t/>
            </a:r>
            <a:endParaRPr b="1">
              <a:solidFill>
                <a:srgbClr val="FFFFFF"/>
              </a:solidFill>
            </a:endParaRPr>
          </a:p>
        </p:txBody>
      </p:sp>
      <p:sp>
        <p:nvSpPr>
          <p:cNvPr id="392" name="Google Shape;392;p61"/>
          <p:cNvSpPr txBox="1"/>
          <p:nvPr/>
        </p:nvSpPr>
        <p:spPr>
          <a:xfrm flipH="1">
            <a:off x="0" y="4690679"/>
            <a:ext cx="91440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1800">
                <a:solidFill>
                  <a:schemeClr val="lt1"/>
                </a:solidFill>
              </a:rPr>
              <a:t>C.  CONSERVACIÓN DE UNA BUENA SALUD FÍSICA Y MENTAL</a:t>
            </a:r>
            <a:endParaRPr b="1" sz="1800">
              <a:solidFill>
                <a:schemeClr val="lt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62"/>
          <p:cNvSpPr txBox="1"/>
          <p:nvPr>
            <p:ph idx="1" type="body"/>
          </p:nvPr>
        </p:nvSpPr>
        <p:spPr>
          <a:xfrm>
            <a:off x="311700" y="1340375"/>
            <a:ext cx="3915900" cy="3228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s"/>
              <a:t>La </a:t>
            </a:r>
            <a:r>
              <a:rPr b="1" lang="es">
                <a:solidFill>
                  <a:srgbClr val="FF0000"/>
                </a:solidFill>
              </a:rPr>
              <a:t>alimentación visual</a:t>
            </a:r>
            <a:r>
              <a:rPr lang="es"/>
              <a:t> se refiere al impacto que tienen las imágenes que consumes —ya sea a través de medios digitales, arte o el entorno— en tus emociones, pensamientos, estados de ánimo y comportamientos. Estas influencias afectan tanto tu bienestar mental como tu equilibrio interior, por lo que es </a:t>
            </a:r>
            <a:r>
              <a:rPr b="1" lang="es">
                <a:solidFill>
                  <a:srgbClr val="FF0000"/>
                </a:solidFill>
              </a:rPr>
              <a:t>esencial elegir</a:t>
            </a:r>
            <a:r>
              <a:rPr lang="es"/>
              <a:t> estímulos visuales alineados con tus deseos, objetivos... Una alimentación visual coherente fortalece la motivación, mejora el enfoque y crea un entorno interno óptimo para alcanzar el éxito personal y profesional.</a:t>
            </a:r>
            <a:endParaRPr/>
          </a:p>
        </p:txBody>
      </p:sp>
      <p:pic>
        <p:nvPicPr>
          <p:cNvPr id="398" name="Google Shape;398;p62"/>
          <p:cNvPicPr preferRelativeResize="0"/>
          <p:nvPr/>
        </p:nvPicPr>
        <p:blipFill>
          <a:blip r:embed="rId3">
            <a:alphaModFix/>
          </a:blip>
          <a:stretch>
            <a:fillRect/>
          </a:stretch>
        </p:blipFill>
        <p:spPr>
          <a:xfrm>
            <a:off x="4464000" y="1152475"/>
            <a:ext cx="4680001" cy="3726848"/>
          </a:xfrm>
          <a:prstGeom prst="rect">
            <a:avLst/>
          </a:prstGeom>
          <a:noFill/>
          <a:ln>
            <a:noFill/>
          </a:ln>
        </p:spPr>
      </p:pic>
      <p:sp>
        <p:nvSpPr>
          <p:cNvPr id="399" name="Google Shape;399;p62"/>
          <p:cNvSpPr txBox="1"/>
          <p:nvPr/>
        </p:nvSpPr>
        <p:spPr>
          <a:xfrm flipH="1">
            <a:off x="3020400" y="302975"/>
            <a:ext cx="61236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800">
                <a:solidFill>
                  <a:schemeClr val="dk2"/>
                </a:solidFill>
              </a:rPr>
              <a:t>                                                 </a:t>
            </a:r>
            <a:r>
              <a:rPr b="1" lang="es" sz="3000">
                <a:solidFill>
                  <a:schemeClr val="dk2"/>
                </a:solidFill>
              </a:rPr>
              <a:t>ALIMENTACIÓN VISUAL </a:t>
            </a:r>
            <a:endParaRPr b="1" sz="3000">
              <a:solidFill>
                <a:schemeClr val="dk2"/>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pic>
        <p:nvPicPr>
          <p:cNvPr id="404" name="Google Shape;404;p63"/>
          <p:cNvPicPr preferRelativeResize="0"/>
          <p:nvPr/>
        </p:nvPicPr>
        <p:blipFill>
          <a:blip r:embed="rId3">
            <a:alphaModFix/>
          </a:blip>
          <a:stretch>
            <a:fillRect/>
          </a:stretch>
        </p:blipFill>
        <p:spPr>
          <a:xfrm>
            <a:off x="5214675" y="541350"/>
            <a:ext cx="3918326" cy="3663423"/>
          </a:xfrm>
          <a:prstGeom prst="rect">
            <a:avLst/>
          </a:prstGeom>
          <a:noFill/>
          <a:ln>
            <a:noFill/>
          </a:ln>
        </p:spPr>
      </p:pic>
      <p:sp>
        <p:nvSpPr>
          <p:cNvPr id="405" name="Google Shape;405;p63"/>
          <p:cNvSpPr/>
          <p:nvPr/>
        </p:nvSpPr>
        <p:spPr>
          <a:xfrm>
            <a:off x="5214678" y="4204781"/>
            <a:ext cx="4031400" cy="2105100"/>
          </a:xfrm>
          <a:prstGeom prst="rect">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6" name="Google Shape;406;p63"/>
          <p:cNvSpPr txBox="1"/>
          <p:nvPr/>
        </p:nvSpPr>
        <p:spPr>
          <a:xfrm>
            <a:off x="311700" y="541350"/>
            <a:ext cx="4655100" cy="434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s" sz="1800">
                <a:solidFill>
                  <a:srgbClr val="595959"/>
                </a:solidFill>
              </a:rPr>
              <a:t>La </a:t>
            </a:r>
            <a:r>
              <a:rPr b="1" lang="es" sz="1800">
                <a:solidFill>
                  <a:srgbClr val="FF0000"/>
                </a:solidFill>
              </a:rPr>
              <a:t>alimentación auditiva</a:t>
            </a:r>
            <a:r>
              <a:rPr lang="es" sz="1800">
                <a:solidFill>
                  <a:srgbClr val="595959"/>
                </a:solidFill>
              </a:rPr>
              <a:t> se refiere al impacto que tiene aquello que oyes y escuchas —ya sea a través de medios digitales, arte sonoro o el entorno— en tus emociones, pensamientos, estados de ánimo y comportamientos. Estas influencias afectan tanto tu bienestar mental como tu equilibrio interior, por lo que es </a:t>
            </a:r>
            <a:r>
              <a:rPr b="1" lang="es" sz="1800">
                <a:solidFill>
                  <a:srgbClr val="FF0000"/>
                </a:solidFill>
              </a:rPr>
              <a:t>esencial elegir</a:t>
            </a:r>
            <a:r>
              <a:rPr lang="es" sz="1800">
                <a:solidFill>
                  <a:srgbClr val="595959"/>
                </a:solidFill>
              </a:rPr>
              <a:t> estímulos auditivos alineados con tus deseos, objetivos… Una alimentación auditiva coherente fortalece la motivación, mejora el enfoque y crea un entorno interno óptimo para alcanzar el éxito personal y profesional.</a:t>
            </a:r>
            <a:endParaRPr sz="1800">
              <a:solidFill>
                <a:srgbClr val="595959"/>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6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FF0000"/>
                </a:solidFill>
              </a:rPr>
              <a:t>PASO 17</a:t>
            </a:r>
            <a:endParaRPr b="1">
              <a:solidFill>
                <a:srgbClr val="FF0000"/>
              </a:solidFill>
            </a:endParaRPr>
          </a:p>
        </p:txBody>
      </p:sp>
      <p:sp>
        <p:nvSpPr>
          <p:cNvPr id="412" name="Google Shape;412;p64"/>
          <p:cNvSpPr txBox="1"/>
          <p:nvPr>
            <p:ph idx="1" type="body"/>
          </p:nvPr>
        </p:nvSpPr>
        <p:spPr>
          <a:xfrm>
            <a:off x="311700" y="1257750"/>
            <a:ext cx="3837900" cy="355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El equilibrio es </a:t>
            </a:r>
            <a:r>
              <a:rPr b="1" lang="es">
                <a:solidFill>
                  <a:srgbClr val="FF0000"/>
                </a:solidFill>
              </a:rPr>
              <a:t>tu estado</a:t>
            </a:r>
            <a:r>
              <a:rPr lang="es"/>
              <a:t> en el que logras armonía entre distintas fuerzas y todas las situaciones de tu vida. Es fundamental para avanzar sin caer en la desmotivación, la ansiedad, los trastornos emocionales, las enfermedades o el malestar en general. Por eso, </a:t>
            </a:r>
            <a:r>
              <a:rPr b="1" lang="es">
                <a:solidFill>
                  <a:srgbClr val="FF0000"/>
                </a:solidFill>
              </a:rPr>
              <a:t>es esencial</a:t>
            </a:r>
            <a:r>
              <a:rPr lang="es"/>
              <a:t> comprenderlo, reconocerlo e integrarlo como parte de tu rutina diaria.</a:t>
            </a:r>
            <a:endParaRPr/>
          </a:p>
          <a:p>
            <a:pPr indent="0" lvl="0" marL="0" rtl="0" algn="l">
              <a:spcBef>
                <a:spcPts val="1200"/>
              </a:spcBef>
              <a:spcAft>
                <a:spcPts val="1200"/>
              </a:spcAft>
              <a:buNone/>
            </a:pPr>
            <a:r>
              <a:rPr b="1" lang="es">
                <a:solidFill>
                  <a:srgbClr val="000000"/>
                </a:solidFill>
              </a:rPr>
              <a:t>Fórmate, investiga, leé y realiza cursos sobre este tema.</a:t>
            </a:r>
            <a:endParaRPr b="1">
              <a:solidFill>
                <a:srgbClr val="000000"/>
              </a:solidFill>
            </a:endParaRPr>
          </a:p>
        </p:txBody>
      </p:sp>
      <p:pic>
        <p:nvPicPr>
          <p:cNvPr id="413" name="Google Shape;413;p64"/>
          <p:cNvPicPr preferRelativeResize="0"/>
          <p:nvPr/>
        </p:nvPicPr>
        <p:blipFill>
          <a:blip r:embed="rId3">
            <a:alphaModFix/>
          </a:blip>
          <a:stretch>
            <a:fillRect/>
          </a:stretch>
        </p:blipFill>
        <p:spPr>
          <a:xfrm>
            <a:off x="4572000" y="1010375"/>
            <a:ext cx="4260294" cy="3272429"/>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6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999999"/>
                </a:solidFill>
              </a:rPr>
              <a:t>PASO 18</a:t>
            </a:r>
            <a:endParaRPr b="1">
              <a:solidFill>
                <a:srgbClr val="999999"/>
              </a:solidFill>
            </a:endParaRPr>
          </a:p>
        </p:txBody>
      </p:sp>
      <p:sp>
        <p:nvSpPr>
          <p:cNvPr id="419" name="Google Shape;419;p6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20" name="Google Shape;420;p65"/>
          <p:cNvPicPr preferRelativeResize="0"/>
          <p:nvPr/>
        </p:nvPicPr>
        <p:blipFill>
          <a:blip r:embed="rId3">
            <a:alphaModFix/>
          </a:blip>
          <a:stretch>
            <a:fillRect/>
          </a:stretch>
        </p:blipFill>
        <p:spPr>
          <a:xfrm>
            <a:off x="2772575" y="-592150"/>
            <a:ext cx="4425101" cy="6183201"/>
          </a:xfrm>
          <a:prstGeom prst="rect">
            <a:avLst/>
          </a:prstGeom>
          <a:noFill/>
          <a:ln>
            <a:noFill/>
          </a:ln>
        </p:spPr>
      </p:pic>
      <p:sp>
        <p:nvSpPr>
          <p:cNvPr id="421" name="Google Shape;421;p65"/>
          <p:cNvSpPr/>
          <p:nvPr/>
        </p:nvSpPr>
        <p:spPr>
          <a:xfrm>
            <a:off x="7197675" y="-330508"/>
            <a:ext cx="4031400" cy="7233600"/>
          </a:xfrm>
          <a:prstGeom prst="rect">
            <a:avLst/>
          </a:prstGeom>
          <a:solidFill>
            <a:srgbClr val="F6B26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66"/>
          <p:cNvSpPr txBox="1"/>
          <p:nvPr/>
        </p:nvSpPr>
        <p:spPr>
          <a:xfrm>
            <a:off x="0" y="252475"/>
            <a:ext cx="9144000" cy="5440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b="1" lang="es">
                <a:solidFill>
                  <a:srgbClr val="E69138"/>
                </a:solidFill>
              </a:rPr>
              <a:t>El autocontrol es la capacidad consciente de dominarse a </a:t>
            </a:r>
            <a:r>
              <a:rPr b="1" lang="es"/>
              <a:t>uno mismo</a:t>
            </a:r>
            <a:r>
              <a:rPr b="1" lang="es">
                <a:solidFill>
                  <a:srgbClr val="E69138"/>
                </a:solidFill>
              </a:rPr>
              <a:t>. Consiste en regular, encauzar y administrar los impulsos, emociones y sentimientos de manera voluntaria y autónoma. En esta dinámica, la actividad cognitiva desempeña un papel fundamental, pues permite consolidar esta habilidad como una disciplina personal y una práctica sostenida clave </a:t>
            </a:r>
            <a:r>
              <a:rPr b="1" lang="es"/>
              <a:t>para el éxito</a:t>
            </a:r>
            <a:r>
              <a:rPr b="1" lang="es">
                <a:solidFill>
                  <a:srgbClr val="E69138"/>
                </a:solidFill>
              </a:rPr>
              <a:t>. Además, implica la facultad de interpretar y orientar la información que recibimos, a partir de la percepción, del conocimiento adquirido —la experiencia transformada en sabiduría— y de ciertos factores individuales que nos permiten valorar lo percibido y actuar en sintonía con nuestro propósito o vida elegida. Este ejercicio alcanza un nivel </a:t>
            </a:r>
            <a:r>
              <a:rPr b="1" lang="es"/>
              <a:t>más profundo</a:t>
            </a:r>
            <a:r>
              <a:rPr b="1" lang="es">
                <a:solidFill>
                  <a:srgbClr val="E69138"/>
                </a:solidFill>
              </a:rPr>
              <a:t> cuando las interpretaciones personales dejan de estar dominadas por impulsos subjetivos y se convierten en respuestas racionales, guiadas por principios objetivos derivados de la autoobservación. Es entonces cuando se ejerce un </a:t>
            </a:r>
            <a:r>
              <a:rPr b="1" lang="es"/>
              <a:t>dominio consciente</a:t>
            </a:r>
            <a:r>
              <a:rPr b="1" lang="es">
                <a:solidFill>
                  <a:srgbClr val="E69138"/>
                </a:solidFill>
              </a:rPr>
              <a:t> de la mente, que nos permite gobernar con claridad nuestras acciones y procesos internos. El autocontrol es también reflejo de la proactividad, la resiliencia y una mentalidad positiva. Implica, además, cultivar la unidad interior y fomentar un crecimiento personal constante. Del mismo modo, se manifiesta en una autoestima saludable y en una </a:t>
            </a:r>
            <a:r>
              <a:rPr b="1" lang="es"/>
              <a:t>dirección personal bien definida</a:t>
            </a:r>
            <a:r>
              <a:rPr b="1" lang="es">
                <a:solidFill>
                  <a:srgbClr val="E69138"/>
                </a:solidFill>
              </a:rPr>
              <a:t>. Para sostener esta disciplina a lo largo del tiempo, se requiere una práctica </a:t>
            </a:r>
            <a:r>
              <a:rPr b="1" lang="es"/>
              <a:t>constante</a:t>
            </a:r>
            <a:r>
              <a:rPr b="1" lang="es">
                <a:solidFill>
                  <a:srgbClr val="E69138"/>
                </a:solidFill>
              </a:rPr>
              <a:t> de autoobservación, una disposición al ajuste interno y hábitos de autorrefuerzo que fortalezcan el equilibrio emocional y mental.</a:t>
            </a:r>
            <a:endParaRPr b="1">
              <a:solidFill>
                <a:srgbClr val="E69138"/>
              </a:solidFill>
            </a:endParaRPr>
          </a:p>
        </p:txBody>
      </p:sp>
      <p:sp>
        <p:nvSpPr>
          <p:cNvPr id="427" name="Google Shape;427;p66"/>
          <p:cNvSpPr/>
          <p:nvPr/>
        </p:nvSpPr>
        <p:spPr>
          <a:xfrm>
            <a:off x="14" y="4539325"/>
            <a:ext cx="9144000" cy="4031400"/>
          </a:xfrm>
          <a:prstGeom prst="rect">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6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00FF00"/>
                </a:solidFill>
              </a:rPr>
              <a:t>PASO 19</a:t>
            </a:r>
            <a:endParaRPr b="1">
              <a:solidFill>
                <a:srgbClr val="00FF00"/>
              </a:solidFill>
            </a:endParaRPr>
          </a:p>
        </p:txBody>
      </p:sp>
      <p:pic>
        <p:nvPicPr>
          <p:cNvPr id="433" name="Google Shape;433;p67"/>
          <p:cNvPicPr preferRelativeResize="0"/>
          <p:nvPr/>
        </p:nvPicPr>
        <p:blipFill>
          <a:blip r:embed="rId3">
            <a:alphaModFix/>
          </a:blip>
          <a:stretch>
            <a:fillRect/>
          </a:stretch>
        </p:blipFill>
        <p:spPr>
          <a:xfrm>
            <a:off x="4883700" y="1152475"/>
            <a:ext cx="4260304" cy="3593949"/>
          </a:xfrm>
          <a:prstGeom prst="rect">
            <a:avLst/>
          </a:prstGeom>
          <a:noFill/>
          <a:ln>
            <a:noFill/>
          </a:ln>
        </p:spPr>
      </p:pic>
      <p:sp>
        <p:nvSpPr>
          <p:cNvPr id="434" name="Google Shape;434;p67"/>
          <p:cNvSpPr/>
          <p:nvPr/>
        </p:nvSpPr>
        <p:spPr>
          <a:xfrm>
            <a:off x="4883700" y="4746425"/>
            <a:ext cx="5706300" cy="4166100"/>
          </a:xfrm>
          <a:prstGeom prst="rect">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5" name="Google Shape;435;p67"/>
          <p:cNvSpPr txBox="1"/>
          <p:nvPr/>
        </p:nvSpPr>
        <p:spPr>
          <a:xfrm>
            <a:off x="311700" y="1152475"/>
            <a:ext cx="3893100" cy="4126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300">
                <a:solidFill>
                  <a:srgbClr val="FF0000"/>
                </a:solidFill>
              </a:rPr>
              <a:t>EL HÁBITO A INTEGRAR</a:t>
            </a:r>
            <a:endParaRPr b="1" sz="1300">
              <a:solidFill>
                <a:srgbClr val="FF0000"/>
              </a:solidFill>
            </a:endParaRPr>
          </a:p>
          <a:p>
            <a:pPr indent="0" lvl="0" marL="0" rtl="0" algn="l">
              <a:lnSpc>
                <a:spcPct val="115000"/>
              </a:lnSpc>
              <a:spcBef>
                <a:spcPts val="1200"/>
              </a:spcBef>
              <a:spcAft>
                <a:spcPts val="0"/>
              </a:spcAft>
              <a:buNone/>
            </a:pPr>
            <a:r>
              <a:rPr lang="es"/>
              <a:t>El grado de </a:t>
            </a:r>
            <a:r>
              <a:rPr b="1" lang="es">
                <a:solidFill>
                  <a:srgbClr val="FF0000"/>
                </a:solidFill>
              </a:rPr>
              <a:t>compromiso</a:t>
            </a:r>
            <a:r>
              <a:rPr lang="es"/>
              <a:t> que desarrollamos con nosotros en la vida cotidiana es el verdadero reflejo de nuestra </a:t>
            </a:r>
            <a:r>
              <a:rPr b="1" lang="es">
                <a:solidFill>
                  <a:srgbClr val="FF0000"/>
                </a:solidFill>
              </a:rPr>
              <a:t>integridad</a:t>
            </a:r>
            <a:r>
              <a:rPr lang="es"/>
              <a:t> personal y profesional. El compromiso es, en esencia, el valor que nos damos a nosotros mismos y a quienes nos rodean. Es la capacidad de sostener lo que prometemos, de hacer lo que decimos, de respetar nuestra palabra.</a:t>
            </a:r>
            <a:endParaRPr/>
          </a:p>
          <a:p>
            <a:pPr indent="0" lvl="0" marL="0" rtl="0" algn="l">
              <a:lnSpc>
                <a:spcPct val="115000"/>
              </a:lnSpc>
              <a:spcBef>
                <a:spcPts val="1200"/>
              </a:spcBef>
              <a:spcAft>
                <a:spcPts val="1200"/>
              </a:spcAft>
              <a:buNone/>
            </a:pPr>
            <a:r>
              <a:rPr lang="es"/>
              <a:t>Comprometernos es </a:t>
            </a:r>
            <a:r>
              <a:rPr b="1" lang="es">
                <a:solidFill>
                  <a:srgbClr val="FF0000"/>
                </a:solidFill>
              </a:rPr>
              <a:t>apreciarnos</a:t>
            </a:r>
            <a:r>
              <a:rPr lang="es"/>
              <a:t>. Y esa coherencia —interna y externa— es una de las bases del </a:t>
            </a:r>
            <a:r>
              <a:rPr b="1" lang="es">
                <a:solidFill>
                  <a:srgbClr val="FF0000"/>
                </a:solidFill>
              </a:rPr>
              <a:t>éxito</a:t>
            </a:r>
            <a:r>
              <a:rPr lang="es"/>
              <a:t> en la vida.</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68"/>
          <p:cNvSpPr txBox="1"/>
          <p:nvPr>
            <p:ph type="title"/>
          </p:nvPr>
        </p:nvSpPr>
        <p:spPr>
          <a:xfrm>
            <a:off x="311700" y="445025"/>
            <a:ext cx="88323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0000FF"/>
                </a:solidFill>
              </a:rPr>
              <a:t>PASO 20  </a:t>
            </a:r>
            <a:r>
              <a:rPr b="1" lang="es"/>
              <a:t>                                           </a:t>
            </a:r>
            <a:r>
              <a:rPr b="1" lang="es" sz="800"/>
              <a:t>                   </a:t>
            </a:r>
            <a:r>
              <a:rPr b="1" lang="es">
                <a:solidFill>
                  <a:srgbClr val="FF0000"/>
                </a:solidFill>
              </a:rPr>
              <a:t>SER UNA</a:t>
            </a:r>
            <a:endParaRPr b="1">
              <a:solidFill>
                <a:srgbClr val="FF0000"/>
              </a:solidFill>
            </a:endParaRPr>
          </a:p>
          <a:p>
            <a:pPr indent="0" lvl="0" marL="0" rtl="0" algn="l">
              <a:spcBef>
                <a:spcPts val="0"/>
              </a:spcBef>
              <a:spcAft>
                <a:spcPts val="0"/>
              </a:spcAft>
              <a:buNone/>
            </a:pPr>
            <a:r>
              <a:rPr b="1" lang="es">
                <a:solidFill>
                  <a:srgbClr val="FF0000"/>
                </a:solidFill>
              </a:rPr>
              <a:t>                                                     PERSONA AGRADABLE</a:t>
            </a:r>
            <a:r>
              <a:rPr b="1" lang="es"/>
              <a:t> </a:t>
            </a:r>
            <a:endParaRPr b="1"/>
          </a:p>
        </p:txBody>
      </p:sp>
      <p:pic>
        <p:nvPicPr>
          <p:cNvPr id="441" name="Google Shape;441;p68"/>
          <p:cNvPicPr preferRelativeResize="0"/>
          <p:nvPr/>
        </p:nvPicPr>
        <p:blipFill>
          <a:blip r:embed="rId3">
            <a:alphaModFix/>
          </a:blip>
          <a:stretch>
            <a:fillRect/>
          </a:stretch>
        </p:blipFill>
        <p:spPr>
          <a:xfrm>
            <a:off x="4883700" y="1661700"/>
            <a:ext cx="4260298" cy="6062500"/>
          </a:xfrm>
          <a:prstGeom prst="rect">
            <a:avLst/>
          </a:prstGeom>
          <a:noFill/>
          <a:ln>
            <a:noFill/>
          </a:ln>
        </p:spPr>
      </p:pic>
      <p:sp>
        <p:nvSpPr>
          <p:cNvPr id="442" name="Google Shape;442;p68"/>
          <p:cNvSpPr txBox="1"/>
          <p:nvPr/>
        </p:nvSpPr>
        <p:spPr>
          <a:xfrm>
            <a:off x="311700" y="1487275"/>
            <a:ext cx="4260300" cy="3656100"/>
          </a:xfrm>
          <a:prstGeom prst="rect">
            <a:avLst/>
          </a:prstGeom>
          <a:noFill/>
          <a:ln>
            <a:noFill/>
          </a:ln>
        </p:spPr>
        <p:txBody>
          <a:bodyPr anchorCtr="0" anchor="t" bIns="91425" lIns="91425" spcFirstLastPara="1" rIns="91425" wrap="square" tIns="91425">
            <a:normAutofit fontScale="92500" lnSpcReduction="20000"/>
          </a:bodyPr>
          <a:lstStyle/>
          <a:p>
            <a:pPr indent="0" lvl="0" marL="0" rtl="0" algn="l">
              <a:lnSpc>
                <a:spcPct val="115000"/>
              </a:lnSpc>
              <a:spcBef>
                <a:spcPts val="0"/>
              </a:spcBef>
              <a:spcAft>
                <a:spcPts val="1200"/>
              </a:spcAft>
              <a:buNone/>
            </a:pPr>
            <a:r>
              <a:rPr b="1" lang="es"/>
              <a:t>Ser una persona</a:t>
            </a:r>
            <a:r>
              <a:rPr b="1" lang="es">
                <a:solidFill>
                  <a:srgbClr val="E69138"/>
                </a:solidFill>
              </a:rPr>
              <a:t> </a:t>
            </a:r>
            <a:r>
              <a:rPr b="1" lang="es">
                <a:solidFill>
                  <a:srgbClr val="FF0000"/>
                </a:solidFill>
              </a:rPr>
              <a:t>agradable</a:t>
            </a:r>
            <a:r>
              <a:rPr b="1" lang="es">
                <a:solidFill>
                  <a:srgbClr val="E69138"/>
                </a:solidFill>
              </a:rPr>
              <a:t> </a:t>
            </a:r>
            <a:r>
              <a:rPr b="1" lang="es"/>
              <a:t>implica tratar bien a los demás y crear un entorno de bienestar. Para ello, es fundamental mostrar</a:t>
            </a:r>
            <a:r>
              <a:rPr b="1" lang="es">
                <a:solidFill>
                  <a:srgbClr val="E69138"/>
                </a:solidFill>
              </a:rPr>
              <a:t> </a:t>
            </a:r>
            <a:r>
              <a:rPr b="1" lang="es">
                <a:solidFill>
                  <a:srgbClr val="FF0000"/>
                </a:solidFill>
              </a:rPr>
              <a:t>respeto</a:t>
            </a:r>
            <a:r>
              <a:rPr b="1" lang="es"/>
              <a:t>, ser empática y a la vez asertiva. También supone comprender los problemas ajenos, ser tolerante ante los altibajos emocionales y evitar los reproches. Es importante no quejarse en exceso, no juzgar ni criticar a terceros. Mantener una</a:t>
            </a:r>
            <a:r>
              <a:rPr b="1" lang="es">
                <a:solidFill>
                  <a:srgbClr val="E69138"/>
                </a:solidFill>
              </a:rPr>
              <a:t> </a:t>
            </a:r>
            <a:r>
              <a:rPr b="1" lang="es">
                <a:solidFill>
                  <a:srgbClr val="FF0000"/>
                </a:solidFill>
              </a:rPr>
              <a:t>actitud positiva</a:t>
            </a:r>
            <a:r>
              <a:rPr b="1" lang="es"/>
              <a:t>, ser auténtica y tener la habilidad de</a:t>
            </a:r>
            <a:r>
              <a:rPr b="1" lang="es">
                <a:solidFill>
                  <a:srgbClr val="E69138"/>
                </a:solidFill>
              </a:rPr>
              <a:t> </a:t>
            </a:r>
            <a:r>
              <a:rPr b="1" lang="es">
                <a:solidFill>
                  <a:srgbClr val="FF0000"/>
                </a:solidFill>
              </a:rPr>
              <a:t>resaltar lo mejor de las personas</a:t>
            </a:r>
            <a:r>
              <a:rPr b="1" lang="es">
                <a:solidFill>
                  <a:srgbClr val="E69138"/>
                </a:solidFill>
              </a:rPr>
              <a:t> </a:t>
            </a:r>
            <a:r>
              <a:rPr b="1" lang="es"/>
              <a:t>contribuye a generar relaciones saludables. Saber decir “</a:t>
            </a:r>
            <a:r>
              <a:rPr b="1" lang="es">
                <a:solidFill>
                  <a:srgbClr val="FF0000"/>
                </a:solidFill>
              </a:rPr>
              <a:t>no</a:t>
            </a:r>
            <a:r>
              <a:rPr b="1" lang="es"/>
              <a:t>” de manera honesta y cuidadosa, mantener el contacto visual con naturalidad al comunicarse y respetar el contexto cultural del entorno son también aspectos clave. Por último, mostrar</a:t>
            </a:r>
            <a:r>
              <a:rPr b="1" lang="es">
                <a:solidFill>
                  <a:srgbClr val="E69138"/>
                </a:solidFill>
              </a:rPr>
              <a:t> </a:t>
            </a:r>
            <a:r>
              <a:rPr b="1" lang="es">
                <a:solidFill>
                  <a:srgbClr val="FF0000"/>
                </a:solidFill>
              </a:rPr>
              <a:t>interés genuino</a:t>
            </a:r>
            <a:r>
              <a:rPr b="1" lang="es">
                <a:solidFill>
                  <a:srgbClr val="E69138"/>
                </a:solidFill>
              </a:rPr>
              <a:t> </a:t>
            </a:r>
            <a:r>
              <a:rPr b="1" lang="es"/>
              <a:t>por los demás y</a:t>
            </a:r>
            <a:r>
              <a:rPr b="1" lang="es">
                <a:solidFill>
                  <a:srgbClr val="E69138"/>
                </a:solidFill>
              </a:rPr>
              <a:t> </a:t>
            </a:r>
            <a:r>
              <a:rPr b="1" lang="es">
                <a:solidFill>
                  <a:srgbClr val="FF0000"/>
                </a:solidFill>
              </a:rPr>
              <a:t>cuidar la higiene personal</a:t>
            </a:r>
            <a:r>
              <a:rPr b="1" lang="es">
                <a:solidFill>
                  <a:srgbClr val="E69138"/>
                </a:solidFill>
              </a:rPr>
              <a:t> </a:t>
            </a:r>
            <a:r>
              <a:rPr b="1" lang="es"/>
              <a:t>refuerzan una presencia agradable y respetuosa.</a:t>
            </a:r>
            <a:endParaRPr b="1"/>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6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FF0000"/>
                </a:solidFill>
              </a:rPr>
              <a:t>PASO 21</a:t>
            </a:r>
            <a:endParaRPr b="1">
              <a:solidFill>
                <a:srgbClr val="FF0000"/>
              </a:solidFill>
            </a:endParaRPr>
          </a:p>
        </p:txBody>
      </p:sp>
      <p:pic>
        <p:nvPicPr>
          <p:cNvPr id="448" name="Google Shape;448;p69"/>
          <p:cNvPicPr preferRelativeResize="0"/>
          <p:nvPr/>
        </p:nvPicPr>
        <p:blipFill>
          <a:blip r:embed="rId3">
            <a:alphaModFix/>
          </a:blip>
          <a:stretch>
            <a:fillRect/>
          </a:stretch>
        </p:blipFill>
        <p:spPr>
          <a:xfrm>
            <a:off x="4030400" y="-1322025"/>
            <a:ext cx="3999902" cy="6701929"/>
          </a:xfrm>
          <a:prstGeom prst="rect">
            <a:avLst/>
          </a:prstGeom>
          <a:noFill/>
          <a:ln>
            <a:noFill/>
          </a:ln>
        </p:spPr>
      </p:pic>
      <p:sp>
        <p:nvSpPr>
          <p:cNvPr id="449" name="Google Shape;449;p69"/>
          <p:cNvSpPr/>
          <p:nvPr/>
        </p:nvSpPr>
        <p:spPr>
          <a:xfrm>
            <a:off x="-698198" y="2212010"/>
            <a:ext cx="4728600" cy="4031400"/>
          </a:xfrm>
          <a:prstGeom prst="rect">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0" name="Google Shape;450;p69"/>
          <p:cNvSpPr/>
          <p:nvPr/>
        </p:nvSpPr>
        <p:spPr>
          <a:xfrm>
            <a:off x="8030301" y="-1514825"/>
            <a:ext cx="4644300" cy="9171600"/>
          </a:xfrm>
          <a:prstGeom prst="rect">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70"/>
          <p:cNvSpPr txBox="1"/>
          <p:nvPr>
            <p:ph idx="1" type="body"/>
          </p:nvPr>
        </p:nvSpPr>
        <p:spPr>
          <a:xfrm>
            <a:off x="0" y="431500"/>
            <a:ext cx="9144000" cy="47121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b="1" lang="es" sz="1800">
                <a:solidFill>
                  <a:schemeClr val="dk1"/>
                </a:solidFill>
              </a:rPr>
              <a:t>La proactividad es una </a:t>
            </a:r>
            <a:r>
              <a:rPr b="1" lang="es" sz="1800">
                <a:solidFill>
                  <a:srgbClr val="FF0000"/>
                </a:solidFill>
              </a:rPr>
              <a:t>actitud positiva</a:t>
            </a:r>
            <a:r>
              <a:rPr b="1" lang="es" sz="1800">
                <a:solidFill>
                  <a:schemeClr val="dk1"/>
                </a:solidFill>
              </a:rPr>
              <a:t> que implica asumir el compromiso de gestionar situaciones o tareas que requieren organización, dirección y control. Supone responder con eficacia y sencillez, desde una postura responsable y resolutiva. </a:t>
            </a:r>
            <a:r>
              <a:rPr b="1" lang="es" sz="1800">
                <a:solidFill>
                  <a:srgbClr val="FF0000"/>
                </a:solidFill>
              </a:rPr>
              <a:t>Ser proactivo</a:t>
            </a:r>
            <a:r>
              <a:rPr b="1" lang="es" sz="1800">
                <a:solidFill>
                  <a:schemeClr val="dk1"/>
                </a:solidFill>
              </a:rPr>
              <a:t> significa actuar con agilidad para prevenir posibles complicaciones futuras. También implica tomar la iniciativa, aprender de cada experiencia y desarrollar habilidades que permitan anticipar problemas y actuar incluso antes de que ocurran. Una </a:t>
            </a:r>
            <a:r>
              <a:rPr b="1" lang="es" sz="1800">
                <a:solidFill>
                  <a:srgbClr val="FF0000"/>
                </a:solidFill>
              </a:rPr>
              <a:t>persona proactiva</a:t>
            </a:r>
            <a:r>
              <a:rPr b="1" lang="es" sz="1800">
                <a:solidFill>
                  <a:schemeClr val="dk1"/>
                </a:solidFill>
              </a:rPr>
              <a:t> se adelanta a los hechos, toma decisiones con criterio y trabaja con inteligencia y constancia para alcanzar los objetivos propuestos. En definitiva, ser proactivo es tener la determinación de </a:t>
            </a:r>
            <a:r>
              <a:rPr b="1" lang="es" sz="1800">
                <a:solidFill>
                  <a:srgbClr val="FF0000"/>
                </a:solidFill>
              </a:rPr>
              <a:t>hacer</a:t>
            </a:r>
            <a:r>
              <a:rPr b="1" lang="es" sz="1800">
                <a:solidFill>
                  <a:schemeClr val="dk1"/>
                </a:solidFill>
              </a:rPr>
              <a:t> </a:t>
            </a:r>
            <a:r>
              <a:rPr b="1" lang="es" sz="1800">
                <a:solidFill>
                  <a:srgbClr val="FF0000"/>
                </a:solidFill>
              </a:rPr>
              <a:t>que las cosas sucedan</a:t>
            </a:r>
            <a:r>
              <a:rPr b="1" lang="es" sz="1800">
                <a:solidFill>
                  <a:schemeClr val="dk1"/>
                </a:solidFill>
              </a:rPr>
              <a:t>.</a:t>
            </a:r>
            <a:endParaRPr b="1" sz="1800">
              <a:solidFill>
                <a:schemeClr val="dk1"/>
              </a:solidFill>
            </a:endParaRPr>
          </a:p>
        </p:txBody>
      </p:sp>
      <p:sp>
        <p:nvSpPr>
          <p:cNvPr id="456" name="Google Shape;456;p70"/>
          <p:cNvSpPr/>
          <p:nvPr/>
        </p:nvSpPr>
        <p:spPr>
          <a:xfrm>
            <a:off x="25" y="3911000"/>
            <a:ext cx="9144000" cy="4063200"/>
          </a:xfrm>
          <a:prstGeom prst="rect">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7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FF9900"/>
                </a:solidFill>
              </a:rPr>
              <a:t>PASO 22</a:t>
            </a:r>
            <a:endParaRPr b="1">
              <a:solidFill>
                <a:srgbClr val="FF9900"/>
              </a:solidFill>
            </a:endParaRPr>
          </a:p>
          <a:p>
            <a:pPr indent="0" lvl="0" marL="0" rtl="0" algn="l">
              <a:spcBef>
                <a:spcPts val="0"/>
              </a:spcBef>
              <a:spcAft>
                <a:spcPts val="0"/>
              </a:spcAft>
              <a:buNone/>
            </a:pPr>
            <a:r>
              <a:t/>
            </a:r>
            <a:endParaRPr/>
          </a:p>
        </p:txBody>
      </p:sp>
      <p:sp>
        <p:nvSpPr>
          <p:cNvPr id="462" name="Google Shape;462;p71"/>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63" name="Google Shape;463;p71"/>
          <p:cNvPicPr preferRelativeResize="0"/>
          <p:nvPr/>
        </p:nvPicPr>
        <p:blipFill>
          <a:blip r:embed="rId3">
            <a:alphaModFix/>
          </a:blip>
          <a:stretch>
            <a:fillRect/>
          </a:stretch>
        </p:blipFill>
        <p:spPr>
          <a:xfrm>
            <a:off x="4832400" y="0"/>
            <a:ext cx="3471575" cy="5352352"/>
          </a:xfrm>
          <a:prstGeom prst="rect">
            <a:avLst/>
          </a:prstGeom>
          <a:noFill/>
          <a:ln>
            <a:noFill/>
          </a:ln>
        </p:spPr>
      </p:pic>
      <p:pic>
        <p:nvPicPr>
          <p:cNvPr id="464" name="Google Shape;464;p71"/>
          <p:cNvPicPr preferRelativeResize="0"/>
          <p:nvPr/>
        </p:nvPicPr>
        <p:blipFill>
          <a:blip r:embed="rId4">
            <a:alphaModFix/>
          </a:blip>
          <a:stretch>
            <a:fillRect/>
          </a:stretch>
        </p:blipFill>
        <p:spPr>
          <a:xfrm>
            <a:off x="6260475" y="3718200"/>
            <a:ext cx="1873650" cy="1425300"/>
          </a:xfrm>
          <a:prstGeom prst="rect">
            <a:avLst/>
          </a:prstGeom>
          <a:noFill/>
          <a:ln>
            <a:noFill/>
          </a:ln>
        </p:spPr>
      </p:pic>
      <p:sp>
        <p:nvSpPr>
          <p:cNvPr id="465" name="Google Shape;465;p71"/>
          <p:cNvSpPr/>
          <p:nvPr/>
        </p:nvSpPr>
        <p:spPr>
          <a:xfrm>
            <a:off x="8303975" y="-1395459"/>
            <a:ext cx="4031400" cy="9583200"/>
          </a:xfrm>
          <a:prstGeom prst="rect">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6" name="Google Shape;466;p71"/>
          <p:cNvSpPr txBox="1"/>
          <p:nvPr/>
        </p:nvSpPr>
        <p:spPr>
          <a:xfrm>
            <a:off x="311700" y="1322025"/>
            <a:ext cx="3999900" cy="382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000">
                <a:solidFill>
                  <a:srgbClr val="595959"/>
                </a:solidFill>
              </a:rPr>
              <a:t>La escucha activa, sincera y presente —aquella que se practica con la intención real de comprender— fortalece nuestras relaciones. Escuchar para entender, no solo para responder, nos permite reconocer más profundamente a nuestros amigos, colegas y a </a:t>
            </a:r>
            <a:r>
              <a:rPr b="1" lang="es" sz="1000">
                <a:solidFill>
                  <a:srgbClr val="FF0000"/>
                </a:solidFill>
              </a:rPr>
              <a:t>nosotros mismos</a:t>
            </a:r>
            <a:r>
              <a:rPr b="1" lang="es" sz="1000">
                <a:solidFill>
                  <a:srgbClr val="595959"/>
                </a:solidFill>
              </a:rPr>
              <a:t>. Este tipo de comunicación fomenta la empatía, la comprensión, la crítica constructiva y la apreciación genuina. Al practicarla, te centras </a:t>
            </a:r>
            <a:r>
              <a:rPr b="1" lang="es" sz="1000">
                <a:solidFill>
                  <a:srgbClr val="FF9900"/>
                </a:solidFill>
              </a:rPr>
              <a:t>plenamente</a:t>
            </a:r>
            <a:r>
              <a:rPr b="1" lang="es" sz="1000">
                <a:solidFill>
                  <a:srgbClr val="595959"/>
                </a:solidFill>
              </a:rPr>
              <a:t> en lo que la otra persona dice, sin distracciones ni juicios. Escuchar con </a:t>
            </a:r>
            <a:r>
              <a:rPr b="1" lang="es" sz="1000">
                <a:solidFill>
                  <a:srgbClr val="FF0000"/>
                </a:solidFill>
              </a:rPr>
              <a:t>atención plena</a:t>
            </a:r>
            <a:r>
              <a:rPr b="1" lang="es" sz="1000">
                <a:solidFill>
                  <a:srgbClr val="595959"/>
                </a:solidFill>
              </a:rPr>
              <a:t> da lugar a conversaciones significativas, auténticas, profundas y transformadoras. Cuando no interrumpes ni planeas tu respuesta mientras el otro habla, surge algo distinto: una conexión real. Sentirse escuchado es sentirse visto. Esa atención reduce el estrés y el agobio, y abre el camino a un diálogo honesto y enriquecedor. Para el bienestar de ambas partes. Y, en definitiva, para el bien de todos.</a:t>
            </a:r>
            <a:endParaRPr b="1" sz="1000">
              <a:solidFill>
                <a:srgbClr val="595959"/>
              </a:solidFill>
            </a:endParaRPr>
          </a:p>
          <a:p>
            <a:pPr indent="0" lvl="0" marL="0" rtl="0" algn="l">
              <a:lnSpc>
                <a:spcPct val="115000"/>
              </a:lnSpc>
              <a:spcBef>
                <a:spcPts val="1200"/>
              </a:spcBef>
              <a:spcAft>
                <a:spcPts val="1200"/>
              </a:spcAft>
              <a:buNone/>
            </a:pPr>
            <a:r>
              <a:rPr b="1" lang="es" sz="1000">
                <a:solidFill>
                  <a:srgbClr val="FF0000"/>
                </a:solidFill>
              </a:rPr>
              <a:t>Busca material útil sobre estos temas:</a:t>
            </a:r>
            <a:r>
              <a:rPr b="1" lang="es" sz="1000">
                <a:solidFill>
                  <a:srgbClr val="595959"/>
                </a:solidFill>
              </a:rPr>
              <a:t> Libros, revistas, cursos, vídeos, formación etcétera.</a:t>
            </a:r>
            <a:endParaRPr b="1" sz="1000">
              <a:solidFill>
                <a:srgbClr val="595959"/>
              </a:solidFill>
            </a:endParaRPr>
          </a:p>
        </p:txBody>
      </p:sp>
      <p:pic>
        <p:nvPicPr>
          <p:cNvPr id="467" name="Google Shape;467;p71"/>
          <p:cNvPicPr preferRelativeResize="0"/>
          <p:nvPr/>
        </p:nvPicPr>
        <p:blipFill>
          <a:blip r:embed="rId5">
            <a:alphaModFix/>
          </a:blip>
          <a:stretch>
            <a:fillRect/>
          </a:stretch>
        </p:blipFill>
        <p:spPr>
          <a:xfrm>
            <a:off x="6260475" y="3543750"/>
            <a:ext cx="2043500" cy="1599749"/>
          </a:xfrm>
          <a:prstGeom prst="rect">
            <a:avLst/>
          </a:prstGeom>
          <a:noFill/>
          <a:ln>
            <a:noFill/>
          </a:ln>
        </p:spPr>
      </p:pic>
      <p:pic>
        <p:nvPicPr>
          <p:cNvPr id="468" name="Google Shape;468;p71"/>
          <p:cNvPicPr preferRelativeResize="0"/>
          <p:nvPr/>
        </p:nvPicPr>
        <p:blipFill>
          <a:blip r:embed="rId6">
            <a:alphaModFix/>
          </a:blip>
          <a:stretch>
            <a:fillRect/>
          </a:stretch>
        </p:blipFill>
        <p:spPr>
          <a:xfrm>
            <a:off x="6389775" y="3569000"/>
            <a:ext cx="1894301" cy="1599749"/>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7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b="1" lang="es">
                <a:solidFill>
                  <a:srgbClr val="38761D"/>
                </a:solidFill>
              </a:rPr>
              <a:t>PASO 23</a:t>
            </a:r>
            <a:endParaRPr>
              <a:solidFill>
                <a:srgbClr val="38761D"/>
              </a:solidFill>
            </a:endParaRPr>
          </a:p>
        </p:txBody>
      </p:sp>
      <p:sp>
        <p:nvSpPr>
          <p:cNvPr id="474" name="Google Shape;474;p72"/>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75" name="Google Shape;475;p72"/>
          <p:cNvPicPr preferRelativeResize="0"/>
          <p:nvPr/>
        </p:nvPicPr>
        <p:blipFill>
          <a:blip r:embed="rId3">
            <a:alphaModFix/>
          </a:blip>
          <a:stretch>
            <a:fillRect/>
          </a:stretch>
        </p:blipFill>
        <p:spPr>
          <a:xfrm>
            <a:off x="3695600" y="651825"/>
            <a:ext cx="5448399" cy="4491676"/>
          </a:xfrm>
          <a:prstGeom prst="rect">
            <a:avLst/>
          </a:prstGeom>
          <a:noFill/>
          <a:ln>
            <a:noFill/>
          </a:ln>
        </p:spPr>
      </p:pic>
      <p:sp>
        <p:nvSpPr>
          <p:cNvPr id="476" name="Google Shape;476;p72"/>
          <p:cNvSpPr txBox="1"/>
          <p:nvPr/>
        </p:nvSpPr>
        <p:spPr>
          <a:xfrm>
            <a:off x="311700" y="1152487"/>
            <a:ext cx="3158700" cy="4125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s" sz="1800"/>
              <a:t>Cuando lo </a:t>
            </a:r>
            <a:r>
              <a:rPr b="1" lang="es" sz="1800">
                <a:solidFill>
                  <a:srgbClr val="FF9900"/>
                </a:solidFill>
              </a:rPr>
              <a:t>desees</a:t>
            </a:r>
            <a:r>
              <a:rPr lang="es" sz="1800"/>
              <a:t> y lo </a:t>
            </a:r>
            <a:r>
              <a:rPr b="1" lang="es" sz="1800">
                <a:solidFill>
                  <a:srgbClr val="FF9900"/>
                </a:solidFill>
              </a:rPr>
              <a:t>sientas</a:t>
            </a:r>
            <a:r>
              <a:rPr lang="es" sz="1800"/>
              <a:t>, reescribe el resumen del paso 4 en </a:t>
            </a:r>
            <a:r>
              <a:rPr b="1" lang="es" sz="1800">
                <a:solidFill>
                  <a:srgbClr val="FF0000"/>
                </a:solidFill>
              </a:rPr>
              <a:t>todas las áreas mencionadas</a:t>
            </a:r>
            <a:r>
              <a:rPr lang="es" sz="1800"/>
              <a:t> en el paso 2. Este ejercicio fortalece el proceso y </a:t>
            </a:r>
            <a:r>
              <a:rPr b="1" lang="es" sz="1800"/>
              <a:t>consolida</a:t>
            </a:r>
            <a:r>
              <a:rPr lang="es" sz="1800"/>
              <a:t> la información en tu subconsciente de manera </a:t>
            </a:r>
            <a:r>
              <a:rPr b="1" lang="es" sz="1800"/>
              <a:t>clara</a:t>
            </a:r>
            <a:r>
              <a:rPr lang="es" sz="1800"/>
              <a:t>, </a:t>
            </a:r>
            <a:r>
              <a:rPr b="1" lang="es" sz="1800"/>
              <a:t>directa</a:t>
            </a:r>
            <a:r>
              <a:rPr lang="es" sz="1800"/>
              <a:t> y </a:t>
            </a:r>
            <a:r>
              <a:rPr b="1" lang="es" sz="1800"/>
              <a:t>poderosa</a:t>
            </a:r>
            <a:r>
              <a:rPr lang="es" sz="1800"/>
              <a:t>, facilitando y garantizando su realización.</a:t>
            </a:r>
            <a:endParaRPr sz="180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7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t>PASO 24</a:t>
            </a:r>
            <a:endParaRPr b="1"/>
          </a:p>
        </p:txBody>
      </p:sp>
      <p:pic>
        <p:nvPicPr>
          <p:cNvPr id="482" name="Google Shape;482;p73"/>
          <p:cNvPicPr preferRelativeResize="0"/>
          <p:nvPr/>
        </p:nvPicPr>
        <p:blipFill>
          <a:blip r:embed="rId3">
            <a:alphaModFix/>
          </a:blip>
          <a:stretch>
            <a:fillRect/>
          </a:stretch>
        </p:blipFill>
        <p:spPr>
          <a:xfrm>
            <a:off x="4140500" y="-615100"/>
            <a:ext cx="4425126" cy="5758602"/>
          </a:xfrm>
          <a:prstGeom prst="rect">
            <a:avLst/>
          </a:prstGeom>
          <a:noFill/>
          <a:ln>
            <a:noFill/>
          </a:ln>
        </p:spPr>
      </p:pic>
      <p:sp>
        <p:nvSpPr>
          <p:cNvPr id="483" name="Google Shape;483;p73"/>
          <p:cNvSpPr/>
          <p:nvPr/>
        </p:nvSpPr>
        <p:spPr>
          <a:xfrm>
            <a:off x="8556900" y="-1627525"/>
            <a:ext cx="3525900" cy="9416100"/>
          </a:xfrm>
          <a:prstGeom prst="rect">
            <a:avLst/>
          </a:prstGeom>
          <a:solidFill>
            <a:srgbClr val="6D9EE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4" name="Google Shape;484;p73"/>
          <p:cNvSpPr txBox="1"/>
          <p:nvPr/>
        </p:nvSpPr>
        <p:spPr>
          <a:xfrm>
            <a:off x="311697" y="1017728"/>
            <a:ext cx="3714000" cy="4125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s" sz="1600">
                <a:solidFill>
                  <a:srgbClr val="595959"/>
                </a:solidFill>
              </a:rPr>
              <a:t>La </a:t>
            </a:r>
            <a:r>
              <a:rPr lang="es" sz="1600">
                <a:solidFill>
                  <a:srgbClr val="4A86E8"/>
                </a:solidFill>
              </a:rPr>
              <a:t>atención controlada</a:t>
            </a:r>
            <a:r>
              <a:rPr lang="es" sz="1600">
                <a:solidFill>
                  <a:srgbClr val="595959"/>
                </a:solidFill>
              </a:rPr>
              <a:t> es la capacidad de decidir </a:t>
            </a:r>
            <a:r>
              <a:rPr lang="es" sz="1600">
                <a:solidFill>
                  <a:srgbClr val="FF0000"/>
                </a:solidFill>
              </a:rPr>
              <a:t>conscientemente</a:t>
            </a:r>
            <a:r>
              <a:rPr lang="es" sz="1600">
                <a:solidFill>
                  <a:srgbClr val="595959"/>
                </a:solidFill>
              </a:rPr>
              <a:t> a qué prestas atención y qué eliges ignorar. Es un proceso activo en el que diriges </a:t>
            </a:r>
            <a:r>
              <a:rPr lang="es" sz="1600">
                <a:solidFill>
                  <a:srgbClr val="FF9900"/>
                </a:solidFill>
              </a:rPr>
              <a:t>voluntariamente</a:t>
            </a:r>
            <a:r>
              <a:rPr lang="es" sz="1600">
                <a:solidFill>
                  <a:srgbClr val="595959"/>
                </a:solidFill>
              </a:rPr>
              <a:t> tu enfoque, guiando tu mente según las demandas del entorno, la tarea en curso y el objetivo que persigues. A diferencia de la atención automática, la </a:t>
            </a:r>
            <a:r>
              <a:rPr lang="es" sz="1600">
                <a:solidFill>
                  <a:srgbClr val="4A86E8"/>
                </a:solidFill>
              </a:rPr>
              <a:t>atención controlada</a:t>
            </a:r>
            <a:r>
              <a:rPr lang="es" sz="1600">
                <a:solidFill>
                  <a:srgbClr val="595959"/>
                </a:solidFill>
              </a:rPr>
              <a:t> requiere esfuerzo, concentración sostenida y una decisión </a:t>
            </a:r>
            <a:r>
              <a:rPr lang="es" sz="1600">
                <a:solidFill>
                  <a:srgbClr val="FF0000"/>
                </a:solidFill>
              </a:rPr>
              <a:t>consciente</a:t>
            </a:r>
            <a:r>
              <a:rPr lang="es" sz="1600">
                <a:solidFill>
                  <a:srgbClr val="595959"/>
                </a:solidFill>
              </a:rPr>
              <a:t> de mantener el foco, incluso ante distracciones de cualquier tipo.</a:t>
            </a:r>
            <a:endParaRPr sz="1600">
              <a:solidFill>
                <a:srgbClr val="595959"/>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7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4A86E8"/>
                </a:solidFill>
              </a:rPr>
              <a:t>PASO 25</a:t>
            </a:r>
            <a:endParaRPr b="1">
              <a:solidFill>
                <a:srgbClr val="4A86E8"/>
              </a:solidFill>
            </a:endParaRPr>
          </a:p>
        </p:txBody>
      </p:sp>
      <p:pic>
        <p:nvPicPr>
          <p:cNvPr id="490" name="Google Shape;490;p74"/>
          <p:cNvPicPr preferRelativeResize="0"/>
          <p:nvPr/>
        </p:nvPicPr>
        <p:blipFill>
          <a:blip r:embed="rId3">
            <a:alphaModFix/>
          </a:blip>
          <a:stretch>
            <a:fillRect/>
          </a:stretch>
        </p:blipFill>
        <p:spPr>
          <a:xfrm>
            <a:off x="4232325" y="1322275"/>
            <a:ext cx="4911674" cy="3321300"/>
          </a:xfrm>
          <a:prstGeom prst="rect">
            <a:avLst/>
          </a:prstGeom>
          <a:noFill/>
          <a:ln>
            <a:noFill/>
          </a:ln>
        </p:spPr>
      </p:pic>
      <p:sp>
        <p:nvSpPr>
          <p:cNvPr id="491" name="Google Shape;491;p74"/>
          <p:cNvSpPr txBox="1"/>
          <p:nvPr/>
        </p:nvSpPr>
        <p:spPr>
          <a:xfrm>
            <a:off x="311700" y="1491875"/>
            <a:ext cx="4049100" cy="3321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b="1" lang="es" sz="2400">
                <a:solidFill>
                  <a:srgbClr val="595959"/>
                </a:solidFill>
              </a:rPr>
              <a:t>Este hábito potencia el proceso:</a:t>
            </a:r>
            <a:r>
              <a:rPr lang="es" sz="2400">
                <a:solidFill>
                  <a:srgbClr val="595959"/>
                </a:solidFill>
              </a:rPr>
              <a:t> </a:t>
            </a:r>
            <a:r>
              <a:rPr lang="es" sz="2400">
                <a:solidFill>
                  <a:srgbClr val="FF9900"/>
                </a:solidFill>
              </a:rPr>
              <a:t>aprecia</a:t>
            </a:r>
            <a:r>
              <a:rPr lang="es" sz="2400">
                <a:solidFill>
                  <a:srgbClr val="000000"/>
                </a:solidFill>
              </a:rPr>
              <a:t> y </a:t>
            </a:r>
            <a:r>
              <a:rPr lang="es" sz="2400">
                <a:solidFill>
                  <a:srgbClr val="FF0000"/>
                </a:solidFill>
              </a:rPr>
              <a:t>agradece</a:t>
            </a:r>
            <a:r>
              <a:rPr lang="es" sz="2400">
                <a:solidFill>
                  <a:srgbClr val="000000"/>
                </a:solidFill>
              </a:rPr>
              <a:t> intensamente aquello que deseas. Practica el agradecimiento y la apreciación cuando realmente lo </a:t>
            </a:r>
            <a:r>
              <a:rPr lang="es" sz="2400">
                <a:solidFill>
                  <a:srgbClr val="3C78D8"/>
                </a:solidFill>
              </a:rPr>
              <a:t>sientes</a:t>
            </a:r>
            <a:r>
              <a:rPr lang="es" sz="2400">
                <a:solidFill>
                  <a:srgbClr val="000000"/>
                </a:solidFill>
              </a:rPr>
              <a:t>.</a:t>
            </a:r>
            <a:endParaRPr sz="2400">
              <a:solidFill>
                <a:srgbClr val="000000"/>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7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666666"/>
                </a:solidFill>
              </a:rPr>
              <a:t>PASO 26</a:t>
            </a:r>
            <a:r>
              <a:rPr lang="es"/>
              <a:t> </a:t>
            </a:r>
            <a:endParaRPr/>
          </a:p>
        </p:txBody>
      </p:sp>
      <p:sp>
        <p:nvSpPr>
          <p:cNvPr id="497" name="Google Shape;497;p7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98" name="Google Shape;498;p75"/>
          <p:cNvPicPr preferRelativeResize="0"/>
          <p:nvPr/>
        </p:nvPicPr>
        <p:blipFill>
          <a:blip r:embed="rId3">
            <a:alphaModFix/>
          </a:blip>
          <a:stretch>
            <a:fillRect/>
          </a:stretch>
        </p:blipFill>
        <p:spPr>
          <a:xfrm>
            <a:off x="4020075" y="-266218"/>
            <a:ext cx="3921251" cy="5783844"/>
          </a:xfrm>
          <a:prstGeom prst="rect">
            <a:avLst/>
          </a:prstGeom>
          <a:noFill/>
          <a:ln>
            <a:noFill/>
          </a:ln>
        </p:spPr>
      </p:pic>
      <p:sp>
        <p:nvSpPr>
          <p:cNvPr id="499" name="Google Shape;499;p75"/>
          <p:cNvSpPr/>
          <p:nvPr/>
        </p:nvSpPr>
        <p:spPr>
          <a:xfrm>
            <a:off x="7941325" y="-1544826"/>
            <a:ext cx="4031400" cy="8811000"/>
          </a:xfrm>
          <a:prstGeom prst="rect">
            <a:avLst/>
          </a:prstGeom>
          <a:solidFill>
            <a:srgbClr val="99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0" name="Google Shape;500;p75"/>
          <p:cNvSpPr txBox="1"/>
          <p:nvPr/>
        </p:nvSpPr>
        <p:spPr>
          <a:xfrm>
            <a:off x="311700" y="1323700"/>
            <a:ext cx="3048300" cy="310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2400">
                <a:solidFill>
                  <a:srgbClr val="595959"/>
                </a:solidFill>
              </a:rPr>
              <a:t>Ahora que has dado tus primeros pasos hacia tu </a:t>
            </a:r>
            <a:r>
              <a:rPr lang="es" sz="2400">
                <a:solidFill>
                  <a:srgbClr val="4A86E8"/>
                </a:solidFill>
              </a:rPr>
              <a:t>éxito personal</a:t>
            </a:r>
            <a:r>
              <a:rPr lang="es" sz="2400">
                <a:solidFill>
                  <a:srgbClr val="595959"/>
                </a:solidFill>
              </a:rPr>
              <a:t>, haz una pausa para </a:t>
            </a:r>
            <a:r>
              <a:rPr lang="es" sz="2400">
                <a:solidFill>
                  <a:srgbClr val="FF0000"/>
                </a:solidFill>
              </a:rPr>
              <a:t>celebrarlo</a:t>
            </a:r>
            <a:r>
              <a:rPr lang="es" sz="2400">
                <a:solidFill>
                  <a:srgbClr val="595959"/>
                </a:solidFill>
              </a:rPr>
              <a:t> y </a:t>
            </a:r>
            <a:r>
              <a:rPr lang="es" sz="2400">
                <a:solidFill>
                  <a:srgbClr val="FF9900"/>
                </a:solidFill>
              </a:rPr>
              <a:t>disfrutar</a:t>
            </a:r>
            <a:r>
              <a:rPr lang="es" sz="2400">
                <a:solidFill>
                  <a:srgbClr val="595959"/>
                </a:solidFill>
              </a:rPr>
              <a:t> el momento.</a:t>
            </a:r>
            <a:endParaRPr sz="2400">
              <a:solidFill>
                <a:srgbClr val="595959"/>
              </a:solidFill>
            </a:endParaRPr>
          </a:p>
          <a:p>
            <a:pPr indent="0" lvl="0" marL="0" rtl="0" algn="l">
              <a:spcBef>
                <a:spcPts val="0"/>
              </a:spcBef>
              <a:spcAft>
                <a:spcPts val="0"/>
              </a:spcAft>
              <a:buNone/>
            </a:pPr>
            <a:r>
              <a:t/>
            </a:r>
            <a:endParaRPr sz="2400">
              <a:solidFill>
                <a:srgbClr val="595959"/>
              </a:solidFill>
            </a:endParaRPr>
          </a:p>
        </p:txBody>
      </p:sp>
      <p:pic>
        <p:nvPicPr>
          <p:cNvPr id="501" name="Google Shape;501;p75"/>
          <p:cNvPicPr preferRelativeResize="0"/>
          <p:nvPr/>
        </p:nvPicPr>
        <p:blipFill>
          <a:blip r:embed="rId4">
            <a:alphaModFix/>
          </a:blip>
          <a:stretch>
            <a:fillRect/>
          </a:stretch>
        </p:blipFill>
        <p:spPr>
          <a:xfrm>
            <a:off x="3448300" y="53950"/>
            <a:ext cx="5695701" cy="5143501"/>
          </a:xfrm>
          <a:prstGeom prst="rect">
            <a:avLst/>
          </a:prstGeom>
          <a:solidFill>
            <a:srgbClr val="999999"/>
          </a:solidFill>
          <a:ln>
            <a:noFill/>
          </a:ln>
        </p:spPr>
      </p:pic>
      <p:sp>
        <p:nvSpPr>
          <p:cNvPr id="502" name="Google Shape;502;p75"/>
          <p:cNvSpPr/>
          <p:nvPr/>
        </p:nvSpPr>
        <p:spPr>
          <a:xfrm>
            <a:off x="-179850" y="4738875"/>
            <a:ext cx="9324000" cy="3725400"/>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7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00FF00"/>
                </a:solidFill>
              </a:rPr>
              <a:t>PASO 27</a:t>
            </a:r>
            <a:endParaRPr b="1">
              <a:solidFill>
                <a:srgbClr val="00FF00"/>
              </a:solidFill>
            </a:endParaRPr>
          </a:p>
        </p:txBody>
      </p:sp>
      <p:pic>
        <p:nvPicPr>
          <p:cNvPr id="508" name="Google Shape;508;p76"/>
          <p:cNvPicPr preferRelativeResize="0"/>
          <p:nvPr/>
        </p:nvPicPr>
        <p:blipFill>
          <a:blip r:embed="rId3">
            <a:alphaModFix/>
          </a:blip>
          <a:stretch>
            <a:fillRect/>
          </a:stretch>
        </p:blipFill>
        <p:spPr>
          <a:xfrm>
            <a:off x="5324700" y="1188900"/>
            <a:ext cx="3819293" cy="3240801"/>
          </a:xfrm>
          <a:prstGeom prst="rect">
            <a:avLst/>
          </a:prstGeom>
          <a:noFill/>
          <a:ln>
            <a:noFill/>
          </a:ln>
        </p:spPr>
      </p:pic>
      <p:sp>
        <p:nvSpPr>
          <p:cNvPr id="509" name="Google Shape;509;p76"/>
          <p:cNvSpPr/>
          <p:nvPr/>
        </p:nvSpPr>
        <p:spPr>
          <a:xfrm>
            <a:off x="5324600" y="4429700"/>
            <a:ext cx="3819300" cy="4031400"/>
          </a:xfrm>
          <a:prstGeom prst="rect">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0" name="Google Shape;510;p76"/>
          <p:cNvSpPr txBox="1"/>
          <p:nvPr/>
        </p:nvSpPr>
        <p:spPr>
          <a:xfrm>
            <a:off x="311700" y="1112225"/>
            <a:ext cx="5013000" cy="403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s">
                <a:solidFill>
                  <a:srgbClr val="595959"/>
                </a:solidFill>
              </a:rPr>
              <a:t>La </a:t>
            </a:r>
            <a:r>
              <a:rPr b="1" lang="es">
                <a:solidFill>
                  <a:srgbClr val="595959"/>
                </a:solidFill>
              </a:rPr>
              <a:t>autodisciplina</a:t>
            </a:r>
            <a:r>
              <a:rPr lang="es">
                <a:solidFill>
                  <a:srgbClr val="595959"/>
                </a:solidFill>
              </a:rPr>
              <a:t> es la maestría de dirigir tu </a:t>
            </a:r>
            <a:r>
              <a:rPr lang="es">
                <a:solidFill>
                  <a:srgbClr val="FF0000"/>
                </a:solidFill>
              </a:rPr>
              <a:t>fuerza de voluntad</a:t>
            </a:r>
            <a:r>
              <a:rPr lang="es">
                <a:solidFill>
                  <a:srgbClr val="595959"/>
                </a:solidFill>
              </a:rPr>
              <a:t> y convertirla en una </a:t>
            </a:r>
            <a:r>
              <a:rPr lang="es">
                <a:solidFill>
                  <a:srgbClr val="FF0000"/>
                </a:solidFill>
              </a:rPr>
              <a:t>aliada constante</a:t>
            </a:r>
            <a:r>
              <a:rPr lang="es">
                <a:solidFill>
                  <a:srgbClr val="595959"/>
                </a:solidFill>
              </a:rPr>
              <a:t> en tu vida. Al cultivarla, fortaleces tu carácter, desarrollas una mentalidad resiliente y te preparas para transformar cada cambio, obstáculo o desafío en una oportunidad de crecimiento y expansión. Es la clave que te permite mantener la claridad y el enfoque en tus metas, avanzar con determinación hacia tus objetivos y dejar atrás distracciones que no aportan a tu propósito. La autodisciplina no es un don innato, sino una práctica que se construye </a:t>
            </a:r>
            <a:r>
              <a:rPr b="1" lang="es">
                <a:solidFill>
                  <a:srgbClr val="595959"/>
                </a:solidFill>
              </a:rPr>
              <a:t>día</a:t>
            </a:r>
            <a:r>
              <a:rPr lang="es">
                <a:solidFill>
                  <a:srgbClr val="595959"/>
                </a:solidFill>
              </a:rPr>
              <a:t> a </a:t>
            </a:r>
            <a:r>
              <a:rPr b="1" lang="es">
                <a:solidFill>
                  <a:srgbClr val="595959"/>
                </a:solidFill>
              </a:rPr>
              <a:t>día</a:t>
            </a:r>
            <a:r>
              <a:rPr lang="es">
                <a:solidFill>
                  <a:srgbClr val="595959"/>
                </a:solidFill>
              </a:rPr>
              <a:t>: leyendo, investigando, estudiando y formándote sobre ella. Al integrarla </a:t>
            </a:r>
            <a:r>
              <a:rPr lang="es">
                <a:solidFill>
                  <a:srgbClr val="FF0000"/>
                </a:solidFill>
              </a:rPr>
              <a:t>de manera consciente</a:t>
            </a:r>
            <a:r>
              <a:rPr lang="es">
                <a:solidFill>
                  <a:srgbClr val="595959"/>
                </a:solidFill>
              </a:rPr>
              <a:t> en tu vida personal y profesional, elevas tu capacidad de acción, desbloqueas tu verdadero potencial y das pasos firmes hacia la realización plena de lo que deseas alcanzar.</a:t>
            </a:r>
            <a:endParaRPr>
              <a:solidFill>
                <a:srgbClr val="595959"/>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7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FF0000"/>
                </a:solidFill>
              </a:rPr>
              <a:t>PASO 28</a:t>
            </a:r>
            <a:endParaRPr b="1">
              <a:solidFill>
                <a:srgbClr val="FF0000"/>
              </a:solidFill>
            </a:endParaRPr>
          </a:p>
        </p:txBody>
      </p:sp>
      <p:sp>
        <p:nvSpPr>
          <p:cNvPr id="516" name="Google Shape;516;p7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517" name="Google Shape;517;p7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18" name="Google Shape;518;p77"/>
          <p:cNvPicPr preferRelativeResize="0"/>
          <p:nvPr/>
        </p:nvPicPr>
        <p:blipFill>
          <a:blip r:embed="rId3">
            <a:alphaModFix/>
          </a:blip>
          <a:stretch>
            <a:fillRect/>
          </a:stretch>
        </p:blipFill>
        <p:spPr>
          <a:xfrm>
            <a:off x="2364024" y="1017725"/>
            <a:ext cx="6779972" cy="4125779"/>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78"/>
          <p:cNvSpPr txBox="1"/>
          <p:nvPr/>
        </p:nvSpPr>
        <p:spPr>
          <a:xfrm>
            <a:off x="0" y="569200"/>
            <a:ext cx="9144000" cy="4294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lang="es" sz="2500"/>
              <a:t>La dedicación de </a:t>
            </a:r>
            <a:r>
              <a:rPr lang="es" sz="2500">
                <a:solidFill>
                  <a:srgbClr val="00FF00"/>
                </a:solidFill>
              </a:rPr>
              <a:t>tiempo</a:t>
            </a:r>
            <a:r>
              <a:rPr lang="es" sz="2500"/>
              <a:t> y </a:t>
            </a:r>
            <a:r>
              <a:rPr lang="es" sz="2500">
                <a:solidFill>
                  <a:srgbClr val="FF9900"/>
                </a:solidFill>
              </a:rPr>
              <a:t>dinero</a:t>
            </a:r>
            <a:r>
              <a:rPr lang="es" sz="2500"/>
              <a:t> es una pieza clave en tu camino hacia el éxito personal y profesional, en tu realización y en el cumplimiento de tu propósito. Por eso, es importante que reserves sólo tu </a:t>
            </a:r>
            <a:r>
              <a:rPr lang="es" sz="2500">
                <a:solidFill>
                  <a:srgbClr val="00FF00"/>
                </a:solidFill>
              </a:rPr>
              <a:t>tiempo de mayor calidad</a:t>
            </a:r>
            <a:r>
              <a:rPr lang="es" sz="2500"/>
              <a:t>: esos momentos que percibes, deseas y sientes en tu corazón, cuando tu espíritu, alma, mente y cuerpo se alinean de </a:t>
            </a:r>
            <a:r>
              <a:rPr lang="es" sz="2500">
                <a:solidFill>
                  <a:srgbClr val="FF9900"/>
                </a:solidFill>
              </a:rPr>
              <a:t>forma única en el presente</a:t>
            </a:r>
            <a:r>
              <a:rPr lang="es" sz="2500"/>
              <a:t>. Disfruta también del dinero que puedas invertir en esos instantes, cuando sea necesario, sin descuidar tus responsabilidades personales, profesionales y familiares.</a:t>
            </a:r>
            <a:endParaRPr sz="2500"/>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7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t>PASO 29</a:t>
            </a:r>
            <a:endParaRPr b="1"/>
          </a:p>
        </p:txBody>
      </p:sp>
      <p:sp>
        <p:nvSpPr>
          <p:cNvPr id="529" name="Google Shape;529;p79"/>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530" name="Google Shape;530;p79"/>
          <p:cNvSpPr txBox="1"/>
          <p:nvPr/>
        </p:nvSpPr>
        <p:spPr>
          <a:xfrm>
            <a:off x="311700" y="1152475"/>
            <a:ext cx="4828500" cy="3990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s">
                <a:solidFill>
                  <a:srgbClr val="595959"/>
                </a:solidFill>
              </a:rPr>
              <a:t>La </a:t>
            </a:r>
            <a:r>
              <a:rPr lang="es">
                <a:solidFill>
                  <a:srgbClr val="FF9900"/>
                </a:solidFill>
              </a:rPr>
              <a:t>excelencia</a:t>
            </a:r>
            <a:r>
              <a:rPr lang="es">
                <a:solidFill>
                  <a:srgbClr val="595959"/>
                </a:solidFill>
              </a:rPr>
              <a:t> nos habla de nuestro crecimiento verdadero de lo más basto a lo más </a:t>
            </a:r>
            <a:r>
              <a:rPr lang="es">
                <a:solidFill>
                  <a:srgbClr val="FF0000"/>
                </a:solidFill>
              </a:rPr>
              <a:t>sublime</a:t>
            </a:r>
            <a:r>
              <a:rPr lang="es">
                <a:solidFill>
                  <a:srgbClr val="595959"/>
                </a:solidFill>
              </a:rPr>
              <a:t> y </a:t>
            </a:r>
            <a:r>
              <a:rPr lang="es">
                <a:solidFill>
                  <a:srgbClr val="FF0000"/>
                </a:solidFill>
              </a:rPr>
              <a:t>noble</a:t>
            </a:r>
            <a:r>
              <a:rPr lang="es">
                <a:solidFill>
                  <a:srgbClr val="595959"/>
                </a:solidFill>
              </a:rPr>
              <a:t>. Quien trabaja en la excelencia y esta enfocado en ella </a:t>
            </a:r>
            <a:r>
              <a:rPr lang="es">
                <a:solidFill>
                  <a:srgbClr val="4A86E8"/>
                </a:solidFill>
              </a:rPr>
              <a:t>atrae automáticamente</a:t>
            </a:r>
            <a:r>
              <a:rPr lang="es">
                <a:solidFill>
                  <a:srgbClr val="595959"/>
                </a:solidFill>
              </a:rPr>
              <a:t> las realidades equivalentes que te motivan para tu superación personal y profesional. La excelencia no es un nivel consensuado o establecido de calidad o perfeccionismo. Es una realización y un </a:t>
            </a:r>
            <a:r>
              <a:rPr lang="es">
                <a:solidFill>
                  <a:srgbClr val="FF0000"/>
                </a:solidFill>
              </a:rPr>
              <a:t>hábito</a:t>
            </a:r>
            <a:r>
              <a:rPr lang="es">
                <a:solidFill>
                  <a:srgbClr val="595959"/>
                </a:solidFill>
              </a:rPr>
              <a:t> en constante cambio, que </a:t>
            </a:r>
            <a:r>
              <a:rPr lang="es">
                <a:solidFill>
                  <a:srgbClr val="FF0000"/>
                </a:solidFill>
              </a:rPr>
              <a:t>tú</a:t>
            </a:r>
            <a:r>
              <a:rPr lang="es">
                <a:solidFill>
                  <a:srgbClr val="595959"/>
                </a:solidFill>
              </a:rPr>
              <a:t> creas con lo que </a:t>
            </a:r>
            <a:r>
              <a:rPr lang="es">
                <a:solidFill>
                  <a:srgbClr val="FF9900"/>
                </a:solidFill>
              </a:rPr>
              <a:t>haces día a día</a:t>
            </a:r>
            <a:r>
              <a:rPr lang="es">
                <a:solidFill>
                  <a:srgbClr val="595959"/>
                </a:solidFill>
              </a:rPr>
              <a:t>. En ese contexto se trata de realizar las cosas lo mejor posible cada vez y en cada ejecución de cualquier acción. Trabajar por la excelencia en lo que hacemos demanda un firme, inquiebrantable compromiso con uno mismo y pasión. Enfoque y la determinación para hacer las cosas bien, muy bien o excelentes y así consiguiendo </a:t>
            </a:r>
            <a:r>
              <a:rPr b="1" lang="es">
                <a:solidFill>
                  <a:srgbClr val="FF0000"/>
                </a:solidFill>
              </a:rPr>
              <a:t>grandes resultados</a:t>
            </a:r>
            <a:r>
              <a:rPr lang="es">
                <a:solidFill>
                  <a:srgbClr val="595959"/>
                </a:solidFill>
              </a:rPr>
              <a:t>.</a:t>
            </a:r>
            <a:endParaRPr>
              <a:solidFill>
                <a:srgbClr val="595959"/>
              </a:solidFill>
            </a:endParaRPr>
          </a:p>
        </p:txBody>
      </p:sp>
      <p:pic>
        <p:nvPicPr>
          <p:cNvPr id="531" name="Google Shape;531;p79"/>
          <p:cNvPicPr preferRelativeResize="0"/>
          <p:nvPr/>
        </p:nvPicPr>
        <p:blipFill>
          <a:blip r:embed="rId3">
            <a:alphaModFix/>
          </a:blip>
          <a:stretch>
            <a:fillRect/>
          </a:stretch>
        </p:blipFill>
        <p:spPr>
          <a:xfrm>
            <a:off x="5140208" y="0"/>
            <a:ext cx="3857936" cy="5143504"/>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8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666666"/>
                </a:solidFill>
              </a:rPr>
              <a:t>PASO 30</a:t>
            </a:r>
            <a:endParaRPr b="1">
              <a:solidFill>
                <a:srgbClr val="666666"/>
              </a:solidFill>
            </a:endParaRPr>
          </a:p>
        </p:txBody>
      </p:sp>
      <p:sp>
        <p:nvSpPr>
          <p:cNvPr id="537" name="Google Shape;537;p80"/>
          <p:cNvSpPr txBox="1"/>
          <p:nvPr/>
        </p:nvSpPr>
        <p:spPr>
          <a:xfrm>
            <a:off x="311700" y="1017950"/>
            <a:ext cx="4260300" cy="4125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s" sz="3000">
                <a:solidFill>
                  <a:srgbClr val="38761D"/>
                </a:solidFill>
              </a:rPr>
              <a:t>Repite tu deseo, visión, objetivo, meta primordial en voz alta o mentalmente en</a:t>
            </a:r>
            <a:r>
              <a:rPr lang="es" sz="3000">
                <a:solidFill>
                  <a:srgbClr val="0000FF"/>
                </a:solidFill>
              </a:rPr>
              <a:t> </a:t>
            </a:r>
            <a:r>
              <a:rPr b="1" lang="es" sz="3000">
                <a:solidFill>
                  <a:srgbClr val="FF0000"/>
                </a:solidFill>
              </a:rPr>
              <a:t>todas las áreas</a:t>
            </a:r>
            <a:r>
              <a:rPr lang="es" sz="3000">
                <a:solidFill>
                  <a:srgbClr val="0000FF"/>
                </a:solidFill>
              </a:rPr>
              <a:t>  </a:t>
            </a:r>
            <a:r>
              <a:rPr lang="es" sz="3000">
                <a:solidFill>
                  <a:srgbClr val="38761D"/>
                </a:solidFill>
              </a:rPr>
              <a:t>indicadas en el</a:t>
            </a:r>
            <a:r>
              <a:rPr lang="es" sz="3000">
                <a:solidFill>
                  <a:srgbClr val="0000FF"/>
                </a:solidFill>
              </a:rPr>
              <a:t> </a:t>
            </a:r>
            <a:r>
              <a:rPr b="1" lang="es" sz="3000">
                <a:solidFill>
                  <a:srgbClr val="FF0000"/>
                </a:solidFill>
              </a:rPr>
              <a:t>paso 2</a:t>
            </a:r>
            <a:r>
              <a:rPr lang="es" sz="3000">
                <a:solidFill>
                  <a:srgbClr val="0000FF"/>
                </a:solidFill>
              </a:rPr>
              <a:t> </a:t>
            </a:r>
            <a:r>
              <a:rPr lang="es" sz="3000">
                <a:solidFill>
                  <a:srgbClr val="38761D"/>
                </a:solidFill>
              </a:rPr>
              <a:t>cuando lo</a:t>
            </a:r>
            <a:r>
              <a:rPr lang="es" sz="3000">
                <a:solidFill>
                  <a:srgbClr val="0000FF"/>
                </a:solidFill>
              </a:rPr>
              <a:t> </a:t>
            </a:r>
            <a:r>
              <a:rPr b="1" lang="es" sz="3000">
                <a:solidFill>
                  <a:srgbClr val="FF0000"/>
                </a:solidFill>
              </a:rPr>
              <a:t>sientes</a:t>
            </a:r>
            <a:r>
              <a:rPr lang="es" sz="3000">
                <a:solidFill>
                  <a:srgbClr val="0000FF"/>
                </a:solidFill>
              </a:rPr>
              <a:t> </a:t>
            </a:r>
            <a:r>
              <a:rPr lang="es" sz="3000">
                <a:solidFill>
                  <a:srgbClr val="38761D"/>
                </a:solidFill>
              </a:rPr>
              <a:t>y</a:t>
            </a:r>
            <a:r>
              <a:rPr lang="es" sz="3000">
                <a:solidFill>
                  <a:srgbClr val="0000FF"/>
                </a:solidFill>
              </a:rPr>
              <a:t> </a:t>
            </a:r>
            <a:r>
              <a:rPr b="1" lang="es" sz="3000">
                <a:solidFill>
                  <a:srgbClr val="FF0000"/>
                </a:solidFill>
              </a:rPr>
              <a:t>deseas</a:t>
            </a:r>
            <a:r>
              <a:rPr lang="es" sz="3000">
                <a:solidFill>
                  <a:srgbClr val="0000FF"/>
                </a:solidFill>
              </a:rPr>
              <a:t>.</a:t>
            </a:r>
            <a:endParaRPr sz="3000">
              <a:solidFill>
                <a:srgbClr val="0000FF"/>
              </a:solidFill>
            </a:endParaRPr>
          </a:p>
        </p:txBody>
      </p:sp>
      <p:pic>
        <p:nvPicPr>
          <p:cNvPr id="538" name="Google Shape;538;p80"/>
          <p:cNvPicPr preferRelativeResize="0"/>
          <p:nvPr/>
        </p:nvPicPr>
        <p:blipFill>
          <a:blip r:embed="rId3">
            <a:alphaModFix/>
          </a:blip>
          <a:stretch>
            <a:fillRect/>
          </a:stretch>
        </p:blipFill>
        <p:spPr>
          <a:xfrm>
            <a:off x="4740925" y="0"/>
            <a:ext cx="3907323" cy="5143498"/>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8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38761D"/>
                </a:solidFill>
              </a:rPr>
              <a:t>PASO 31</a:t>
            </a:r>
            <a:endParaRPr b="1">
              <a:solidFill>
                <a:srgbClr val="38761D"/>
              </a:solidFill>
            </a:endParaRPr>
          </a:p>
        </p:txBody>
      </p:sp>
      <p:sp>
        <p:nvSpPr>
          <p:cNvPr id="544" name="Google Shape;544;p81"/>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545" name="Google Shape;545;p81"/>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46" name="Google Shape;546;p81"/>
          <p:cNvPicPr preferRelativeResize="0"/>
          <p:nvPr/>
        </p:nvPicPr>
        <p:blipFill>
          <a:blip r:embed="rId3">
            <a:alphaModFix/>
          </a:blip>
          <a:stretch>
            <a:fillRect/>
          </a:stretch>
        </p:blipFill>
        <p:spPr>
          <a:xfrm>
            <a:off x="1868275" y="-504950"/>
            <a:ext cx="6293400" cy="5926175"/>
          </a:xfrm>
          <a:prstGeom prst="rect">
            <a:avLst/>
          </a:prstGeom>
          <a:noFill/>
          <a:ln>
            <a:noFill/>
          </a:ln>
        </p:spPr>
      </p:pic>
      <p:pic>
        <p:nvPicPr>
          <p:cNvPr id="547" name="Google Shape;547;p81"/>
          <p:cNvPicPr preferRelativeResize="0"/>
          <p:nvPr/>
        </p:nvPicPr>
        <p:blipFill>
          <a:blip r:embed="rId4">
            <a:alphaModFix/>
          </a:blip>
          <a:stretch>
            <a:fillRect/>
          </a:stretch>
        </p:blipFill>
        <p:spPr>
          <a:xfrm>
            <a:off x="5240100" y="-280000"/>
            <a:ext cx="2701222" cy="3696399"/>
          </a:xfrm>
          <a:prstGeom prst="rect">
            <a:avLst/>
          </a:prstGeom>
          <a:noFill/>
          <a:ln>
            <a:noFill/>
          </a:ln>
        </p:spPr>
      </p:pic>
      <p:sp>
        <p:nvSpPr>
          <p:cNvPr id="548" name="Google Shape;548;p81"/>
          <p:cNvSpPr/>
          <p:nvPr/>
        </p:nvSpPr>
        <p:spPr>
          <a:xfrm>
            <a:off x="8161675" y="-1722876"/>
            <a:ext cx="4031400" cy="9167100"/>
          </a:xfrm>
          <a:prstGeom prst="rect">
            <a:avLst/>
          </a:prstGeom>
          <a:solidFill>
            <a:srgbClr val="CCCCCC"/>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9" name="Google Shape;549;p81"/>
          <p:cNvSpPr/>
          <p:nvPr/>
        </p:nvSpPr>
        <p:spPr>
          <a:xfrm>
            <a:off x="-1749470" y="3416397"/>
            <a:ext cx="4031400" cy="4031400"/>
          </a:xfrm>
          <a:prstGeom prst="rect">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0" name="Google Shape;550;p81"/>
          <p:cNvSpPr/>
          <p:nvPr/>
        </p:nvSpPr>
        <p:spPr>
          <a:xfrm>
            <a:off x="2556300" y="3416400"/>
            <a:ext cx="6729300" cy="2294100"/>
          </a:xfrm>
          <a:prstGeom prst="rec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1" name="Google Shape;551;p81"/>
          <p:cNvSpPr txBox="1"/>
          <p:nvPr/>
        </p:nvSpPr>
        <p:spPr>
          <a:xfrm flipH="1">
            <a:off x="2763300" y="3626375"/>
            <a:ext cx="6109800" cy="128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2400"/>
              <a:t>¡Organiza tu espacio, tu tiempo, adquiere una mentalidad de éxito, uni</a:t>
            </a:r>
            <a:r>
              <a:rPr b="1" lang="es" sz="2400"/>
              <a:t>dad </a:t>
            </a:r>
            <a:r>
              <a:rPr b="1" lang="es" sz="2400"/>
              <a:t>y expansión!</a:t>
            </a:r>
            <a:endParaRPr b="1" sz="2400"/>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82"/>
          <p:cNvSpPr txBox="1"/>
          <p:nvPr/>
        </p:nvSpPr>
        <p:spPr>
          <a:xfrm>
            <a:off x="201975" y="358050"/>
            <a:ext cx="3727500" cy="4785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s" sz="3100">
                <a:solidFill>
                  <a:srgbClr val="FF0000"/>
                </a:solidFill>
              </a:rPr>
              <a:t>ACTÚA COMO SÍ</a:t>
            </a:r>
            <a:r>
              <a:rPr lang="es" sz="3200">
                <a:solidFill>
                  <a:srgbClr val="595959"/>
                </a:solidFill>
              </a:rPr>
              <a:t> </a:t>
            </a:r>
            <a:endParaRPr sz="600">
              <a:solidFill>
                <a:srgbClr val="595959"/>
              </a:solidFill>
            </a:endParaRPr>
          </a:p>
          <a:p>
            <a:pPr indent="0" lvl="0" marL="0" rtl="0" algn="ctr">
              <a:lnSpc>
                <a:spcPct val="115000"/>
              </a:lnSpc>
              <a:spcBef>
                <a:spcPts val="1200"/>
              </a:spcBef>
              <a:spcAft>
                <a:spcPts val="1200"/>
              </a:spcAft>
              <a:buNone/>
            </a:pPr>
            <a:r>
              <a:rPr lang="es" sz="1700">
                <a:solidFill>
                  <a:srgbClr val="595959"/>
                </a:solidFill>
              </a:rPr>
              <a:t>Significa que </a:t>
            </a:r>
            <a:r>
              <a:rPr b="1" lang="es" sz="1700">
                <a:solidFill>
                  <a:srgbClr val="595959"/>
                </a:solidFill>
              </a:rPr>
              <a:t>si quieres algo</a:t>
            </a:r>
            <a:r>
              <a:rPr lang="es" sz="1700">
                <a:solidFill>
                  <a:srgbClr val="595959"/>
                </a:solidFill>
              </a:rPr>
              <a:t>, </a:t>
            </a:r>
            <a:r>
              <a:rPr lang="es" sz="1700">
                <a:solidFill>
                  <a:srgbClr val="FF0000"/>
                </a:solidFill>
              </a:rPr>
              <a:t>debes</a:t>
            </a:r>
            <a:r>
              <a:rPr lang="es" sz="1700">
                <a:solidFill>
                  <a:srgbClr val="595959"/>
                </a:solidFill>
              </a:rPr>
              <a:t> </a:t>
            </a:r>
            <a:r>
              <a:rPr lang="es" sz="1700">
                <a:solidFill>
                  <a:srgbClr val="FF0000"/>
                </a:solidFill>
              </a:rPr>
              <a:t>actuar como si ya lo tuvieras</a:t>
            </a:r>
            <a:r>
              <a:rPr lang="es" sz="1700">
                <a:solidFill>
                  <a:srgbClr val="595959"/>
                </a:solidFill>
              </a:rPr>
              <a:t> para que lo consigas. De forma que, si quieres ser una persona organizada, </a:t>
            </a:r>
            <a:r>
              <a:rPr lang="es" sz="1700">
                <a:solidFill>
                  <a:srgbClr val="FF0000"/>
                </a:solidFill>
              </a:rPr>
              <a:t>actúa como si ya fueras organizada</a:t>
            </a:r>
            <a:r>
              <a:rPr lang="es" sz="1700">
                <a:solidFill>
                  <a:srgbClr val="595959"/>
                </a:solidFill>
              </a:rPr>
              <a:t>. Si quieres tener más tiempo, actúa como si ya tienes suficiente tiempo. Y si quieres tener una mente de éxito, </a:t>
            </a:r>
            <a:r>
              <a:rPr lang="es" sz="1700">
                <a:solidFill>
                  <a:srgbClr val="FF0000"/>
                </a:solidFill>
              </a:rPr>
              <a:t>actúa como si ya tuvieses una mente exitosa</a:t>
            </a:r>
            <a:r>
              <a:rPr lang="es" sz="1700">
                <a:solidFill>
                  <a:srgbClr val="595959"/>
                </a:solidFill>
              </a:rPr>
              <a:t>. </a:t>
            </a:r>
            <a:r>
              <a:rPr b="1" lang="es" sz="1700">
                <a:solidFill>
                  <a:srgbClr val="595959"/>
                </a:solidFill>
              </a:rPr>
              <a:t>Esta técnica la puedes integrar en todos tus procesos y ámbitos de tu vida.</a:t>
            </a:r>
            <a:endParaRPr b="1" sz="1700">
              <a:solidFill>
                <a:srgbClr val="595959"/>
              </a:solidFill>
            </a:endParaRPr>
          </a:p>
        </p:txBody>
      </p:sp>
      <p:pic>
        <p:nvPicPr>
          <p:cNvPr id="557" name="Google Shape;557;p82"/>
          <p:cNvPicPr preferRelativeResize="0"/>
          <p:nvPr/>
        </p:nvPicPr>
        <p:blipFill>
          <a:blip r:embed="rId3">
            <a:alphaModFix/>
          </a:blip>
          <a:stretch>
            <a:fillRect/>
          </a:stretch>
        </p:blipFill>
        <p:spPr>
          <a:xfrm>
            <a:off x="4122300" y="358050"/>
            <a:ext cx="5021698" cy="4562828"/>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8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563" name="Google Shape;563;p83"/>
          <p:cNvSpPr txBox="1"/>
          <p:nvPr/>
        </p:nvSpPr>
        <p:spPr>
          <a:xfrm>
            <a:off x="209175" y="201975"/>
            <a:ext cx="8934600" cy="165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3200">
                <a:solidFill>
                  <a:srgbClr val="FF0000"/>
                </a:solidFill>
              </a:rPr>
              <a:t>TU PLAN DE  ACCIÓN</a:t>
            </a:r>
            <a:endParaRPr b="1" sz="3200">
              <a:solidFill>
                <a:srgbClr val="FF9900"/>
              </a:solidFill>
            </a:endParaRPr>
          </a:p>
          <a:p>
            <a:pPr indent="0" lvl="0" marL="0" rtl="0" algn="l">
              <a:spcBef>
                <a:spcPts val="0"/>
              </a:spcBef>
              <a:spcAft>
                <a:spcPts val="0"/>
              </a:spcAft>
              <a:buNone/>
            </a:pPr>
            <a:r>
              <a:rPr b="1" lang="es" sz="3200">
                <a:solidFill>
                  <a:srgbClr val="FF9900"/>
                </a:solidFill>
              </a:rPr>
              <a:t>       QUE TE DA LA LIBERTAD Y EL</a:t>
            </a:r>
            <a:endParaRPr b="1" sz="3200">
              <a:solidFill>
                <a:srgbClr val="FF9900"/>
              </a:solidFill>
            </a:endParaRPr>
          </a:p>
          <a:p>
            <a:pPr indent="0" lvl="0" marL="0" rtl="0" algn="l">
              <a:spcBef>
                <a:spcPts val="0"/>
              </a:spcBef>
              <a:spcAft>
                <a:spcPts val="0"/>
              </a:spcAft>
              <a:buNone/>
            </a:pPr>
            <a:r>
              <a:rPr b="1" lang="es" sz="3200">
                <a:solidFill>
                  <a:srgbClr val="FF9900"/>
                </a:solidFill>
              </a:rPr>
              <a:t>                      DISFRUTE QUÉ </a:t>
            </a:r>
            <a:r>
              <a:rPr b="1" lang="es" sz="3200"/>
              <a:t>TÚ</a:t>
            </a:r>
            <a:r>
              <a:rPr b="1" lang="es" sz="3200">
                <a:solidFill>
                  <a:srgbClr val="FF9900"/>
                </a:solidFill>
              </a:rPr>
              <a:t> BUSCAS</a:t>
            </a:r>
            <a:endParaRPr/>
          </a:p>
        </p:txBody>
      </p:sp>
      <p:pic>
        <p:nvPicPr>
          <p:cNvPr id="564" name="Google Shape;564;p83"/>
          <p:cNvPicPr preferRelativeResize="0"/>
          <p:nvPr/>
        </p:nvPicPr>
        <p:blipFill rotWithShape="1">
          <a:blip r:embed="rId3">
            <a:alphaModFix/>
          </a:blip>
          <a:srcRect b="0" l="0" r="0" t="-5440"/>
          <a:stretch/>
        </p:blipFill>
        <p:spPr>
          <a:xfrm>
            <a:off x="2524700" y="1656300"/>
            <a:ext cx="5379901" cy="3487200"/>
          </a:xfrm>
          <a:prstGeom prst="rect">
            <a:avLst/>
          </a:prstGeom>
          <a:noFill/>
          <a:ln>
            <a:noFill/>
          </a:ln>
        </p:spPr>
      </p:pic>
      <p:sp>
        <p:nvSpPr>
          <p:cNvPr id="565" name="Google Shape;565;p83"/>
          <p:cNvSpPr/>
          <p:nvPr/>
        </p:nvSpPr>
        <p:spPr>
          <a:xfrm>
            <a:off x="0" y="1831550"/>
            <a:ext cx="1973700" cy="3312300"/>
          </a:xfrm>
          <a:prstGeom prst="rect">
            <a:avLst/>
          </a:prstGeom>
          <a:solidFill>
            <a:srgbClr val="99999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83"/>
          <p:cNvSpPr/>
          <p:nvPr/>
        </p:nvSpPr>
        <p:spPr>
          <a:xfrm>
            <a:off x="8859400" y="-1821225"/>
            <a:ext cx="3810900" cy="84618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84"/>
          <p:cNvSpPr txBox="1"/>
          <p:nvPr/>
        </p:nvSpPr>
        <p:spPr>
          <a:xfrm>
            <a:off x="0" y="-125"/>
            <a:ext cx="9144000" cy="5143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4700">
                <a:solidFill>
                  <a:srgbClr val="595959"/>
                </a:solidFill>
              </a:rPr>
              <a:t>P. D. Está lectura es parte de la formación. Si tú quieres tener un </a:t>
            </a:r>
            <a:r>
              <a:rPr b="1" lang="es" sz="4700">
                <a:solidFill>
                  <a:srgbClr val="FF0000"/>
                </a:solidFill>
              </a:rPr>
              <a:t>beneficio</a:t>
            </a:r>
            <a:r>
              <a:rPr lang="es" sz="4700">
                <a:solidFill>
                  <a:srgbClr val="595959"/>
                </a:solidFill>
              </a:rPr>
              <a:t> de esta información es de suma importancia de </a:t>
            </a:r>
            <a:r>
              <a:rPr b="1" lang="es" sz="4700">
                <a:solidFill>
                  <a:srgbClr val="FF0000"/>
                </a:solidFill>
              </a:rPr>
              <a:t>seguir</a:t>
            </a:r>
            <a:r>
              <a:rPr lang="es" sz="4700">
                <a:solidFill>
                  <a:srgbClr val="595959"/>
                </a:solidFill>
              </a:rPr>
              <a:t> las </a:t>
            </a:r>
            <a:r>
              <a:rPr b="1" lang="es" sz="4700">
                <a:solidFill>
                  <a:srgbClr val="FF0000"/>
                </a:solidFill>
              </a:rPr>
              <a:t>instrucciones</a:t>
            </a:r>
            <a:r>
              <a:rPr lang="es" sz="4700">
                <a:solidFill>
                  <a:srgbClr val="595959"/>
                </a:solidFill>
              </a:rPr>
              <a:t> y </a:t>
            </a:r>
            <a:r>
              <a:rPr b="1" lang="es" sz="4700">
                <a:solidFill>
                  <a:srgbClr val="FF0000"/>
                </a:solidFill>
              </a:rPr>
              <a:t>recomendaciones</a:t>
            </a:r>
            <a:r>
              <a:rPr lang="es" sz="4700">
                <a:solidFill>
                  <a:srgbClr val="595959"/>
                </a:solidFill>
              </a:rPr>
              <a:t>.</a:t>
            </a:r>
            <a:endParaRPr sz="4700">
              <a:solidFill>
                <a:srgbClr val="595959"/>
              </a:solidFill>
            </a:endParaRPr>
          </a:p>
          <a:p>
            <a:pPr indent="0" lvl="0" marL="0" rtl="0" algn="ctr">
              <a:lnSpc>
                <a:spcPct val="115000"/>
              </a:lnSpc>
              <a:spcBef>
                <a:spcPts val="1200"/>
              </a:spcBef>
              <a:spcAft>
                <a:spcPts val="0"/>
              </a:spcAft>
              <a:buNone/>
            </a:pPr>
            <a:r>
              <a:t/>
            </a:r>
            <a:endParaRPr sz="4700">
              <a:solidFill>
                <a:srgbClr val="595959"/>
              </a:solidFill>
            </a:endParaRPr>
          </a:p>
          <a:p>
            <a:pPr indent="0" lvl="0" marL="0" rtl="0" algn="ctr">
              <a:lnSpc>
                <a:spcPct val="115000"/>
              </a:lnSpc>
              <a:spcBef>
                <a:spcPts val="1200"/>
              </a:spcBef>
              <a:spcAft>
                <a:spcPts val="1200"/>
              </a:spcAft>
              <a:buNone/>
            </a:pPr>
            <a:r>
              <a:t/>
            </a:r>
            <a:endParaRPr sz="4700">
              <a:solidFill>
                <a:srgbClr val="595959"/>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8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577" name="Google Shape;577;p85"/>
          <p:cNvSpPr txBox="1"/>
          <p:nvPr/>
        </p:nvSpPr>
        <p:spPr>
          <a:xfrm>
            <a:off x="2212550" y="423200"/>
            <a:ext cx="6931500" cy="1877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600">
                <a:solidFill>
                  <a:srgbClr val="FF9900"/>
                </a:solidFill>
              </a:rPr>
              <a:t>                 </a:t>
            </a:r>
            <a:r>
              <a:rPr b="1" lang="es" sz="5500">
                <a:solidFill>
                  <a:srgbClr val="FF9900"/>
                </a:solidFill>
              </a:rPr>
              <a:t>¡NO LO OLVIDES!</a:t>
            </a:r>
            <a:endParaRPr b="1" sz="5500">
              <a:solidFill>
                <a:srgbClr val="FF9900"/>
              </a:solidFill>
            </a:endParaRPr>
          </a:p>
          <a:p>
            <a:pPr indent="0" lvl="0" marL="0" rtl="0" algn="ctr">
              <a:spcBef>
                <a:spcPts val="0"/>
              </a:spcBef>
              <a:spcAft>
                <a:spcPts val="0"/>
              </a:spcAft>
              <a:buNone/>
            </a:pPr>
            <a:r>
              <a:t/>
            </a:r>
            <a:endParaRPr b="1" sz="5500">
              <a:solidFill>
                <a:srgbClr val="00FF00"/>
              </a:solidFill>
            </a:endParaRPr>
          </a:p>
        </p:txBody>
      </p:sp>
      <p:sp>
        <p:nvSpPr>
          <p:cNvPr id="578" name="Google Shape;578;p85"/>
          <p:cNvSpPr txBox="1"/>
          <p:nvPr/>
        </p:nvSpPr>
        <p:spPr>
          <a:xfrm>
            <a:off x="150" y="1799425"/>
            <a:ext cx="9144000" cy="3344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rPr b="1" lang="es" sz="7400">
                <a:solidFill>
                  <a:srgbClr val="00FFFF"/>
                </a:solidFill>
              </a:rPr>
              <a:t> </a:t>
            </a:r>
            <a:r>
              <a:rPr b="1" lang="es" sz="600">
                <a:solidFill>
                  <a:srgbClr val="00FFFF"/>
                </a:solidFill>
              </a:rPr>
              <a:t>   </a:t>
            </a:r>
            <a:r>
              <a:rPr b="1" lang="es" sz="7400">
                <a:solidFill>
                  <a:srgbClr val="00FFFF"/>
                </a:solidFill>
              </a:rPr>
              <a:t>¡NO LO OLVIDES!</a:t>
            </a:r>
            <a:endParaRPr b="1" sz="7400">
              <a:solidFill>
                <a:srgbClr val="00FFFF"/>
              </a:solidFill>
            </a:endParaRPr>
          </a:p>
        </p:txBody>
      </p:sp>
      <p:sp>
        <p:nvSpPr>
          <p:cNvPr id="579" name="Google Shape;579;p85"/>
          <p:cNvSpPr txBox="1"/>
          <p:nvPr/>
        </p:nvSpPr>
        <p:spPr>
          <a:xfrm flipH="1">
            <a:off x="0" y="3742724"/>
            <a:ext cx="9144000" cy="113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 sz="600"/>
              <a:t>         </a:t>
            </a:r>
            <a:r>
              <a:rPr b="1" lang="es" sz="6200"/>
              <a:t>¡NO LO OLVIDES!</a:t>
            </a:r>
            <a:endParaRPr b="1" sz="6200"/>
          </a:p>
        </p:txBody>
      </p:sp>
      <p:sp>
        <p:nvSpPr>
          <p:cNvPr id="580" name="Google Shape;580;p85"/>
          <p:cNvSpPr/>
          <p:nvPr/>
        </p:nvSpPr>
        <p:spPr>
          <a:xfrm>
            <a:off x="150" y="0"/>
            <a:ext cx="2600700" cy="1799400"/>
          </a:xfrm>
          <a:prstGeom prst="rect">
            <a:avLst/>
          </a:prstGeom>
          <a:solidFill>
            <a:srgbClr val="FFFF00"/>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85"/>
          <p:cNvSpPr/>
          <p:nvPr/>
        </p:nvSpPr>
        <p:spPr>
          <a:xfrm>
            <a:off x="7290299" y="3061225"/>
            <a:ext cx="3534300" cy="4031400"/>
          </a:xfrm>
          <a:prstGeom prst="rect">
            <a:avLst/>
          </a:prstGeom>
          <a:solidFill>
            <a:srgbClr val="00FF00"/>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85"/>
          <p:cNvSpPr/>
          <p:nvPr/>
        </p:nvSpPr>
        <p:spPr>
          <a:xfrm>
            <a:off x="8767600" y="1924100"/>
            <a:ext cx="1421100" cy="1137000"/>
          </a:xfrm>
          <a:prstGeom prst="rect">
            <a:avLst/>
          </a:prstGeom>
          <a:solidFill>
            <a:srgbClr val="FF0000"/>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8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00FF00"/>
                </a:solidFill>
              </a:rPr>
              <a:t>PASO 32</a:t>
            </a:r>
            <a:endParaRPr b="1">
              <a:solidFill>
                <a:srgbClr val="00FF00"/>
              </a:solidFill>
            </a:endParaRPr>
          </a:p>
        </p:txBody>
      </p:sp>
      <p:sp>
        <p:nvSpPr>
          <p:cNvPr id="588" name="Google Shape;588;p8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89" name="Google Shape;589;p86"/>
          <p:cNvPicPr preferRelativeResize="0"/>
          <p:nvPr/>
        </p:nvPicPr>
        <p:blipFill>
          <a:blip r:embed="rId3">
            <a:alphaModFix/>
          </a:blip>
          <a:stretch>
            <a:fillRect/>
          </a:stretch>
        </p:blipFill>
        <p:spPr>
          <a:xfrm>
            <a:off x="4572000" y="445025"/>
            <a:ext cx="4572001" cy="4698474"/>
          </a:xfrm>
          <a:prstGeom prst="rect">
            <a:avLst/>
          </a:prstGeom>
          <a:noFill/>
          <a:ln>
            <a:noFill/>
          </a:ln>
        </p:spPr>
      </p:pic>
      <p:sp>
        <p:nvSpPr>
          <p:cNvPr id="590" name="Google Shape;590;p86"/>
          <p:cNvSpPr txBox="1"/>
          <p:nvPr/>
        </p:nvSpPr>
        <p:spPr>
          <a:xfrm>
            <a:off x="311700" y="1248575"/>
            <a:ext cx="3801300" cy="332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350">
                <a:solidFill>
                  <a:srgbClr val="FF0000"/>
                </a:solidFill>
              </a:rPr>
              <a:t>¡INTEGRACIÓN DE ESTE HÁBITO!</a:t>
            </a:r>
            <a:endParaRPr b="1" sz="1350">
              <a:solidFill>
                <a:srgbClr val="FF0000"/>
              </a:solidFill>
            </a:endParaRPr>
          </a:p>
          <a:p>
            <a:pPr indent="0" lvl="0" marL="0" rtl="0" algn="l">
              <a:lnSpc>
                <a:spcPct val="115000"/>
              </a:lnSpc>
              <a:spcBef>
                <a:spcPts val="1200"/>
              </a:spcBef>
              <a:spcAft>
                <a:spcPts val="1200"/>
              </a:spcAft>
              <a:buNone/>
            </a:pPr>
            <a:r>
              <a:rPr lang="es" sz="1350">
                <a:solidFill>
                  <a:srgbClr val="595959"/>
                </a:solidFill>
              </a:rPr>
              <a:t>El entusiasmo es la exaltación del ánimo que se produce por algo que te </a:t>
            </a:r>
            <a:r>
              <a:rPr b="1" lang="es" sz="1350">
                <a:solidFill>
                  <a:srgbClr val="0000FF"/>
                </a:solidFill>
              </a:rPr>
              <a:t>impulsa</a:t>
            </a:r>
            <a:r>
              <a:rPr lang="es" sz="1350">
                <a:solidFill>
                  <a:srgbClr val="595959"/>
                </a:solidFill>
              </a:rPr>
              <a:t>. Te hace vibrar y sentirte verdaderamente vivo. También se te nota en tu manera de hablar o de actuar. Es un estado anímico dónde </a:t>
            </a:r>
            <a:r>
              <a:rPr lang="es" sz="1350">
                <a:solidFill>
                  <a:srgbClr val="FF0000"/>
                </a:solidFill>
              </a:rPr>
              <a:t>TÚ</a:t>
            </a:r>
            <a:r>
              <a:rPr lang="es" sz="1350">
                <a:solidFill>
                  <a:srgbClr val="595959"/>
                </a:solidFill>
              </a:rPr>
              <a:t> muestras por algo mucho interés y motivación. Su origen más remoto se encuentra en la lengua griega. Para los griegos, entusiasmo significaba: “</a:t>
            </a:r>
            <a:r>
              <a:rPr lang="es" sz="1350">
                <a:solidFill>
                  <a:srgbClr val="FF9900"/>
                </a:solidFill>
              </a:rPr>
              <a:t>Tener un dios dentro de sí</a:t>
            </a:r>
            <a:r>
              <a:rPr lang="es" sz="1350">
                <a:solidFill>
                  <a:srgbClr val="595959"/>
                </a:solidFill>
              </a:rPr>
              <a:t>”. La persona entusiasmada, por lo tanto, es guiada por la fuerza, energía y la sabiduría de dios, la esencia de vida, energía vital etcétera capaz de hacer que ocurran las cosas.</a:t>
            </a:r>
            <a:endParaRPr sz="1350">
              <a:solidFill>
                <a:srgbClr val="595959"/>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87"/>
          <p:cNvSpPr txBox="1"/>
          <p:nvPr/>
        </p:nvSpPr>
        <p:spPr>
          <a:xfrm>
            <a:off x="0" y="321325"/>
            <a:ext cx="9144000" cy="60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3600">
                <a:solidFill>
                  <a:srgbClr val="FF0000"/>
                </a:solidFill>
              </a:rPr>
              <a:t>¿Cómo fomentar el entusiasmo?</a:t>
            </a:r>
            <a:endParaRPr sz="3600">
              <a:solidFill>
                <a:srgbClr val="FF0000"/>
              </a:solidFill>
            </a:endParaRPr>
          </a:p>
        </p:txBody>
      </p:sp>
      <p:sp>
        <p:nvSpPr>
          <p:cNvPr id="596" name="Google Shape;596;p87"/>
          <p:cNvSpPr txBox="1"/>
          <p:nvPr/>
        </p:nvSpPr>
        <p:spPr>
          <a:xfrm>
            <a:off x="75" y="1152475"/>
            <a:ext cx="9144000" cy="3676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lang="es" sz="3600">
                <a:solidFill>
                  <a:srgbClr val="000000"/>
                </a:solidFill>
              </a:rPr>
              <a:t>El entusiasmo florece cuando te sumerges en lo que te apasiona. Al explorar con curiosidad y compromiso, te conectas con lo que realmente importa y transformas el interés en una fuerza que impulsa tus acciones.</a:t>
            </a:r>
            <a:endParaRPr sz="3600">
              <a:solidFill>
                <a:srgbClr val="000000"/>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8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4A86E8"/>
                </a:solidFill>
              </a:rPr>
              <a:t>PASO 33</a:t>
            </a:r>
            <a:endParaRPr b="1">
              <a:solidFill>
                <a:srgbClr val="4A86E8"/>
              </a:solidFill>
            </a:endParaRPr>
          </a:p>
        </p:txBody>
      </p:sp>
      <p:pic>
        <p:nvPicPr>
          <p:cNvPr id="602" name="Google Shape;602;p88"/>
          <p:cNvPicPr preferRelativeResize="0"/>
          <p:nvPr/>
        </p:nvPicPr>
        <p:blipFill>
          <a:blip r:embed="rId3">
            <a:alphaModFix/>
          </a:blip>
          <a:stretch>
            <a:fillRect/>
          </a:stretch>
        </p:blipFill>
        <p:spPr>
          <a:xfrm>
            <a:off x="3627726" y="0"/>
            <a:ext cx="4524749" cy="5710401"/>
          </a:xfrm>
          <a:prstGeom prst="rect">
            <a:avLst/>
          </a:prstGeom>
          <a:noFill/>
          <a:ln>
            <a:noFill/>
          </a:ln>
        </p:spPr>
      </p:pic>
      <p:sp>
        <p:nvSpPr>
          <p:cNvPr id="603" name="Google Shape;603;p88"/>
          <p:cNvSpPr/>
          <p:nvPr/>
        </p:nvSpPr>
        <p:spPr>
          <a:xfrm>
            <a:off x="-1529125" y="1551550"/>
            <a:ext cx="5156700" cy="4407300"/>
          </a:xfrm>
          <a:prstGeom prst="rect">
            <a:avLst/>
          </a:prstGeom>
          <a:solidFill>
            <a:srgbClr val="FF9900"/>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88"/>
          <p:cNvSpPr/>
          <p:nvPr/>
        </p:nvSpPr>
        <p:spPr>
          <a:xfrm>
            <a:off x="7765885" y="-220335"/>
            <a:ext cx="4031400" cy="6960000"/>
          </a:xfrm>
          <a:prstGeom prst="rect">
            <a:avLst/>
          </a:prstGeom>
          <a:solidFill>
            <a:srgbClr val="FF0000"/>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89"/>
          <p:cNvSpPr txBox="1"/>
          <p:nvPr/>
        </p:nvSpPr>
        <p:spPr>
          <a:xfrm>
            <a:off x="25" y="174425"/>
            <a:ext cx="9144000" cy="4969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b="1" lang="es" sz="1500">
                <a:solidFill>
                  <a:srgbClr val="FF9900"/>
                </a:solidFill>
              </a:rPr>
              <a:t>¿Has reflexionado alguna vez con qué personas pasas más tiempo en tu vida? ¿Sabes cómo eso influye en tu forma de ser y en la consecución de tus objetivos, metas, visiones etcétera? Se dice que somos la media de las 5 personas con las que más tiempo pasamos juntos. Sea presencial o energéticamente a través de libros, vídeos etcétera. Es decir, si estás con gente con problemas de dinero, probablemente tú también los tienes. Si pasas demasiado tiempo con gente conformista, tú también acabas conformándote. Si pasas demasiado tiempo con gente problemática al final terminas siendo una persona problemática. Cómo todo tiene impacto en todo esto simplemente es un mero resultado de lo que impacta en</a:t>
            </a:r>
            <a:r>
              <a:rPr b="1" lang="es" sz="1500"/>
              <a:t> </a:t>
            </a:r>
            <a:r>
              <a:rPr b="1" lang="es" sz="1500">
                <a:solidFill>
                  <a:srgbClr val="FF0000"/>
                </a:solidFill>
              </a:rPr>
              <a:t>ti.</a:t>
            </a:r>
            <a:r>
              <a:rPr b="1" lang="es" sz="1500">
                <a:solidFill>
                  <a:srgbClr val="4A86E8"/>
                </a:solidFill>
              </a:rPr>
              <a:t>Tan simple como inevitable. Más horas, más influencia. Cuanto más impactante energía negativa, más negativos son tus procesos de pensamiento y en definitiva los resultados en tu vida. Lo opuesto entonces en referencia al impacto positivo. Por eso es tan importante de tener claro con que energía te quieres rodear y luego tomar las elecciones según tus enfoques con que personas te quieres rodear y disfrutar tu vida. Y con eso no te estoy diciendo que dejes de lado a tus amigos, tu familia etcétera. Te hablo simplemente de ajustar el proceso de impacto. Eso es todo. Porque al final eres </a:t>
            </a:r>
            <a:r>
              <a:rPr b="1" lang="es" sz="1500">
                <a:solidFill>
                  <a:srgbClr val="FF0000"/>
                </a:solidFill>
              </a:rPr>
              <a:t>tú</a:t>
            </a:r>
            <a:r>
              <a:rPr b="1" lang="es" sz="1500">
                <a:solidFill>
                  <a:srgbClr val="4A86E8"/>
                </a:solidFill>
              </a:rPr>
              <a:t> la única persona responsable de lo que sucede en tu vida. Se trata de abrirte a gente nueva que piensa como tú, con ideas parecidas. Personas que ya han logrado lo que tú deseas lograr. Así ellos tienen un impacto en ti en referencia a lo que tú deseas alcanzar y tú tienes un impacto en tu entorno en referencia a lo que tú deseas crear.</a:t>
            </a:r>
            <a:endParaRPr b="1" sz="1500">
              <a:solidFill>
                <a:srgbClr val="4A86E8"/>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9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FF9900"/>
                </a:solidFill>
              </a:rPr>
              <a:t>PASO 34</a:t>
            </a:r>
            <a:endParaRPr b="1">
              <a:solidFill>
                <a:srgbClr val="FF9900"/>
              </a:solidFill>
            </a:endParaRPr>
          </a:p>
        </p:txBody>
      </p:sp>
      <p:pic>
        <p:nvPicPr>
          <p:cNvPr id="615" name="Google Shape;615;p90"/>
          <p:cNvPicPr preferRelativeResize="0"/>
          <p:nvPr/>
        </p:nvPicPr>
        <p:blipFill>
          <a:blip r:embed="rId3">
            <a:alphaModFix/>
          </a:blip>
          <a:stretch>
            <a:fillRect/>
          </a:stretch>
        </p:blipFill>
        <p:spPr>
          <a:xfrm>
            <a:off x="3638575" y="0"/>
            <a:ext cx="5505424" cy="5490075"/>
          </a:xfrm>
          <a:prstGeom prst="rect">
            <a:avLst/>
          </a:prstGeom>
          <a:noFill/>
          <a:ln>
            <a:noFill/>
          </a:ln>
        </p:spPr>
      </p:pic>
      <p:sp>
        <p:nvSpPr>
          <p:cNvPr id="616" name="Google Shape;616;p90"/>
          <p:cNvSpPr txBox="1"/>
          <p:nvPr/>
        </p:nvSpPr>
        <p:spPr>
          <a:xfrm>
            <a:off x="311700" y="1152475"/>
            <a:ext cx="31128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s" sz="2400">
                <a:solidFill>
                  <a:srgbClr val="595959"/>
                </a:solidFill>
              </a:rPr>
              <a:t>Significa la </a:t>
            </a:r>
            <a:r>
              <a:rPr lang="es" sz="2400">
                <a:solidFill>
                  <a:srgbClr val="FF0000"/>
                </a:solidFill>
              </a:rPr>
              <a:t>fidelidad</a:t>
            </a:r>
            <a:r>
              <a:rPr lang="es" sz="2400">
                <a:solidFill>
                  <a:srgbClr val="595959"/>
                </a:solidFill>
              </a:rPr>
              <a:t> a tus pensamientos. Es el valor de la exactitud que define el enfoque, la claridad, tu estabilidad y fuerza de tus pensamiento.</a:t>
            </a:r>
            <a:endParaRPr sz="2400">
              <a:solidFill>
                <a:srgbClr val="595959"/>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91"/>
          <p:cNvSpPr txBox="1"/>
          <p:nvPr/>
        </p:nvSpPr>
        <p:spPr>
          <a:xfrm>
            <a:off x="0" y="-75"/>
            <a:ext cx="9144000" cy="5143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s" sz="1800">
                <a:solidFill>
                  <a:srgbClr val="000000"/>
                </a:solidFill>
              </a:rPr>
              <a:t>1. Fidelidad a tus pensamientos: </a:t>
            </a:r>
            <a:r>
              <a:rPr lang="es" sz="1800">
                <a:solidFill>
                  <a:srgbClr val="FF0000"/>
                </a:solidFill>
              </a:rPr>
              <a:t>Significa que eres leal y consistente con lo que piensas, sin desviarte de tus ideas originales</a:t>
            </a:r>
            <a:r>
              <a:rPr lang="es" sz="1800">
                <a:solidFill>
                  <a:srgbClr val="000000"/>
                </a:solidFill>
              </a:rPr>
              <a:t>.</a:t>
            </a:r>
            <a:endParaRPr sz="1800">
              <a:solidFill>
                <a:srgbClr val="000000"/>
              </a:solidFill>
            </a:endParaRPr>
          </a:p>
          <a:p>
            <a:pPr indent="0" lvl="0" marL="0" rtl="0" algn="ctr">
              <a:lnSpc>
                <a:spcPct val="115000"/>
              </a:lnSpc>
              <a:spcBef>
                <a:spcPts val="1200"/>
              </a:spcBef>
              <a:spcAft>
                <a:spcPts val="0"/>
              </a:spcAft>
              <a:buNone/>
            </a:pPr>
            <a:r>
              <a:t/>
            </a:r>
            <a:endParaRPr sz="1800">
              <a:solidFill>
                <a:srgbClr val="000000"/>
              </a:solidFill>
            </a:endParaRPr>
          </a:p>
          <a:p>
            <a:pPr indent="0" lvl="0" marL="0" rtl="0" algn="ctr">
              <a:lnSpc>
                <a:spcPct val="115000"/>
              </a:lnSpc>
              <a:spcBef>
                <a:spcPts val="1200"/>
              </a:spcBef>
              <a:spcAft>
                <a:spcPts val="0"/>
              </a:spcAft>
              <a:buNone/>
            </a:pPr>
            <a:r>
              <a:rPr lang="es" sz="1800">
                <a:solidFill>
                  <a:srgbClr val="000000"/>
                </a:solidFill>
              </a:rPr>
              <a:t>2. Enfoque: </a:t>
            </a:r>
            <a:r>
              <a:rPr lang="es" sz="1800">
                <a:solidFill>
                  <a:srgbClr val="0000FF"/>
                </a:solidFill>
              </a:rPr>
              <a:t>Tus pensamientos están dirigidos hacia un objetivo claro y no se dispersan.</a:t>
            </a:r>
            <a:endParaRPr sz="1800">
              <a:solidFill>
                <a:srgbClr val="0000FF"/>
              </a:solidFill>
            </a:endParaRPr>
          </a:p>
          <a:p>
            <a:pPr indent="0" lvl="0" marL="0" rtl="0" algn="ctr">
              <a:lnSpc>
                <a:spcPct val="115000"/>
              </a:lnSpc>
              <a:spcBef>
                <a:spcPts val="1200"/>
              </a:spcBef>
              <a:spcAft>
                <a:spcPts val="0"/>
              </a:spcAft>
              <a:buNone/>
            </a:pPr>
            <a:r>
              <a:t/>
            </a:r>
            <a:endParaRPr sz="1800">
              <a:solidFill>
                <a:srgbClr val="000000"/>
              </a:solidFill>
            </a:endParaRPr>
          </a:p>
          <a:p>
            <a:pPr indent="0" lvl="0" marL="0" rtl="0" algn="ctr">
              <a:lnSpc>
                <a:spcPct val="115000"/>
              </a:lnSpc>
              <a:spcBef>
                <a:spcPts val="1200"/>
              </a:spcBef>
              <a:spcAft>
                <a:spcPts val="0"/>
              </a:spcAft>
              <a:buNone/>
            </a:pPr>
            <a:r>
              <a:rPr lang="es" sz="1800">
                <a:solidFill>
                  <a:srgbClr val="000000"/>
                </a:solidFill>
              </a:rPr>
              <a:t>3. Claridad: </a:t>
            </a:r>
            <a:r>
              <a:rPr lang="es" sz="1800">
                <a:solidFill>
                  <a:srgbClr val="FF9900"/>
                </a:solidFill>
              </a:rPr>
              <a:t>Tus ideas son precisas y bien definidas, sin confusión</a:t>
            </a:r>
            <a:r>
              <a:rPr lang="es" sz="1800">
                <a:solidFill>
                  <a:srgbClr val="000000"/>
                </a:solidFill>
              </a:rPr>
              <a:t>.</a:t>
            </a:r>
            <a:endParaRPr sz="1800">
              <a:solidFill>
                <a:srgbClr val="000000"/>
              </a:solidFill>
            </a:endParaRPr>
          </a:p>
          <a:p>
            <a:pPr indent="0" lvl="0" marL="0" rtl="0" algn="ctr">
              <a:lnSpc>
                <a:spcPct val="115000"/>
              </a:lnSpc>
              <a:spcBef>
                <a:spcPts val="1200"/>
              </a:spcBef>
              <a:spcAft>
                <a:spcPts val="0"/>
              </a:spcAft>
              <a:buNone/>
            </a:pPr>
            <a:r>
              <a:t/>
            </a:r>
            <a:endParaRPr sz="1800">
              <a:solidFill>
                <a:srgbClr val="000000"/>
              </a:solidFill>
            </a:endParaRPr>
          </a:p>
          <a:p>
            <a:pPr indent="0" lvl="0" marL="0" rtl="0" algn="ctr">
              <a:lnSpc>
                <a:spcPct val="115000"/>
              </a:lnSpc>
              <a:spcBef>
                <a:spcPts val="1200"/>
              </a:spcBef>
              <a:spcAft>
                <a:spcPts val="0"/>
              </a:spcAft>
              <a:buNone/>
            </a:pPr>
            <a:r>
              <a:rPr lang="es" sz="1800">
                <a:solidFill>
                  <a:srgbClr val="000000"/>
                </a:solidFill>
              </a:rPr>
              <a:t>4. Estabilidad: </a:t>
            </a:r>
            <a:r>
              <a:rPr lang="es" sz="1800">
                <a:solidFill>
                  <a:srgbClr val="0000FF"/>
                </a:solidFill>
              </a:rPr>
              <a:t>Tus pensamientos se mantienen constantes y no cambian con las circunstancias.</a:t>
            </a:r>
            <a:endParaRPr sz="1800">
              <a:solidFill>
                <a:srgbClr val="0000FF"/>
              </a:solidFill>
            </a:endParaRPr>
          </a:p>
          <a:p>
            <a:pPr indent="0" lvl="0" marL="0" rtl="0" algn="ctr">
              <a:lnSpc>
                <a:spcPct val="115000"/>
              </a:lnSpc>
              <a:spcBef>
                <a:spcPts val="1200"/>
              </a:spcBef>
              <a:spcAft>
                <a:spcPts val="0"/>
              </a:spcAft>
              <a:buNone/>
            </a:pPr>
            <a:r>
              <a:t/>
            </a:r>
            <a:endParaRPr sz="1800">
              <a:solidFill>
                <a:srgbClr val="000000"/>
              </a:solidFill>
            </a:endParaRPr>
          </a:p>
          <a:p>
            <a:pPr indent="0" lvl="0" marL="0" rtl="0" algn="ctr">
              <a:lnSpc>
                <a:spcPct val="115000"/>
              </a:lnSpc>
              <a:spcBef>
                <a:spcPts val="1200"/>
              </a:spcBef>
              <a:spcAft>
                <a:spcPts val="0"/>
              </a:spcAft>
              <a:buNone/>
            </a:pPr>
            <a:r>
              <a:rPr lang="es" sz="1800">
                <a:solidFill>
                  <a:srgbClr val="000000"/>
                </a:solidFill>
              </a:rPr>
              <a:t>5. Fuerza: </a:t>
            </a:r>
            <a:r>
              <a:rPr lang="es" sz="1800">
                <a:solidFill>
                  <a:srgbClr val="FF0000"/>
                </a:solidFill>
              </a:rPr>
              <a:t>Tus pensamientos tienen poder y convicción, lo que les da influencia y la capacidad de manifestación</a:t>
            </a:r>
            <a:r>
              <a:rPr lang="es" sz="1800">
                <a:solidFill>
                  <a:srgbClr val="000000"/>
                </a:solidFill>
              </a:rPr>
              <a:t>.</a:t>
            </a:r>
            <a:endParaRPr sz="1800">
              <a:solidFill>
                <a:srgbClr val="000000"/>
              </a:solidFill>
            </a:endParaRPr>
          </a:p>
          <a:p>
            <a:pPr indent="0" lvl="0" marL="0" rtl="0" algn="ctr">
              <a:lnSpc>
                <a:spcPct val="115000"/>
              </a:lnSpc>
              <a:spcBef>
                <a:spcPts val="1200"/>
              </a:spcBef>
              <a:spcAft>
                <a:spcPts val="0"/>
              </a:spcAft>
              <a:buNone/>
            </a:pPr>
            <a:r>
              <a:t/>
            </a:r>
            <a:endParaRPr sz="1800">
              <a:solidFill>
                <a:srgbClr val="000000"/>
              </a:solidFill>
            </a:endParaRPr>
          </a:p>
          <a:p>
            <a:pPr indent="0" lvl="0" marL="0" rtl="0" algn="ctr">
              <a:lnSpc>
                <a:spcPct val="115000"/>
              </a:lnSpc>
              <a:spcBef>
                <a:spcPts val="1200"/>
              </a:spcBef>
              <a:spcAft>
                <a:spcPts val="1200"/>
              </a:spcAft>
              <a:buNone/>
            </a:pPr>
            <a:r>
              <a:t/>
            </a:r>
            <a:endParaRPr sz="1800">
              <a:solidFill>
                <a:srgbClr val="000000"/>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9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0000FF"/>
                </a:solidFill>
              </a:rPr>
              <a:t>PASO 35</a:t>
            </a:r>
            <a:endParaRPr b="1">
              <a:solidFill>
                <a:srgbClr val="0000FF"/>
              </a:solidFill>
            </a:endParaRPr>
          </a:p>
        </p:txBody>
      </p:sp>
      <p:sp>
        <p:nvSpPr>
          <p:cNvPr id="627" name="Google Shape;627;p92"/>
          <p:cNvSpPr txBox="1"/>
          <p:nvPr/>
        </p:nvSpPr>
        <p:spPr>
          <a:xfrm>
            <a:off x="311700" y="1152475"/>
            <a:ext cx="4520700" cy="399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b="1" lang="es" sz="2700">
                <a:solidFill>
                  <a:srgbClr val="000000"/>
                </a:solidFill>
              </a:rPr>
              <a:t>Visualiza</a:t>
            </a:r>
            <a:r>
              <a:rPr lang="es" sz="2700">
                <a:solidFill>
                  <a:srgbClr val="000000"/>
                </a:solidFill>
              </a:rPr>
              <a:t> un </a:t>
            </a:r>
            <a:r>
              <a:rPr b="1" lang="es" sz="2700">
                <a:solidFill>
                  <a:srgbClr val="FF0000"/>
                </a:solidFill>
              </a:rPr>
              <a:t>50</a:t>
            </a:r>
            <a:r>
              <a:rPr lang="es" sz="2700">
                <a:solidFill>
                  <a:srgbClr val="000000"/>
                </a:solidFill>
              </a:rPr>
              <a:t> por ciento tu visión primordial, meta, deseo, objetivo etcétera y actúa un </a:t>
            </a:r>
            <a:r>
              <a:rPr b="1" lang="es" sz="2700">
                <a:solidFill>
                  <a:srgbClr val="FF0000"/>
                </a:solidFill>
              </a:rPr>
              <a:t>50</a:t>
            </a:r>
            <a:r>
              <a:rPr lang="es" sz="2700">
                <a:solidFill>
                  <a:srgbClr val="000000"/>
                </a:solidFill>
              </a:rPr>
              <a:t> por ciento en tu plan de acción </a:t>
            </a:r>
            <a:r>
              <a:rPr lang="es" sz="2800">
                <a:solidFill>
                  <a:srgbClr val="000000"/>
                </a:solidFill>
              </a:rPr>
              <a:t>en todas las áreas mencionadas en el</a:t>
            </a:r>
            <a:r>
              <a:rPr lang="es" sz="2800">
                <a:solidFill>
                  <a:srgbClr val="595959"/>
                </a:solidFill>
              </a:rPr>
              <a:t> </a:t>
            </a:r>
            <a:r>
              <a:rPr b="1" lang="es" sz="2800">
                <a:solidFill>
                  <a:srgbClr val="FF0000"/>
                </a:solidFill>
              </a:rPr>
              <a:t>paso 2</a:t>
            </a:r>
            <a:r>
              <a:rPr lang="es" sz="2800"/>
              <a:t>.</a:t>
            </a:r>
            <a:endParaRPr sz="2700"/>
          </a:p>
        </p:txBody>
      </p:sp>
      <p:pic>
        <p:nvPicPr>
          <p:cNvPr id="628" name="Google Shape;628;p92"/>
          <p:cNvPicPr preferRelativeResize="0"/>
          <p:nvPr/>
        </p:nvPicPr>
        <p:blipFill>
          <a:blip r:embed="rId3">
            <a:alphaModFix/>
          </a:blip>
          <a:stretch>
            <a:fillRect/>
          </a:stretch>
        </p:blipFill>
        <p:spPr>
          <a:xfrm flipH="1">
            <a:off x="4832400" y="1152295"/>
            <a:ext cx="4311600" cy="399120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9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38761D"/>
                </a:solidFill>
              </a:rPr>
              <a:t>PASO 36</a:t>
            </a:r>
            <a:endParaRPr b="1">
              <a:solidFill>
                <a:srgbClr val="38761D"/>
              </a:solidFill>
            </a:endParaRPr>
          </a:p>
        </p:txBody>
      </p:sp>
      <p:pic>
        <p:nvPicPr>
          <p:cNvPr id="634" name="Google Shape;634;p93"/>
          <p:cNvPicPr preferRelativeResize="0"/>
          <p:nvPr/>
        </p:nvPicPr>
        <p:blipFill>
          <a:blip r:embed="rId3">
            <a:alphaModFix/>
          </a:blip>
          <a:stretch>
            <a:fillRect/>
          </a:stretch>
        </p:blipFill>
        <p:spPr>
          <a:xfrm>
            <a:off x="2855200" y="-504950"/>
            <a:ext cx="6288799" cy="6215351"/>
          </a:xfrm>
          <a:prstGeom prst="rect">
            <a:avLst/>
          </a:prstGeom>
          <a:noFill/>
          <a:ln>
            <a:noFill/>
          </a:ln>
        </p:spPr>
      </p:pic>
      <p:sp>
        <p:nvSpPr>
          <p:cNvPr id="635" name="Google Shape;635;p93"/>
          <p:cNvSpPr/>
          <p:nvPr/>
        </p:nvSpPr>
        <p:spPr>
          <a:xfrm>
            <a:off x="0" y="4703625"/>
            <a:ext cx="10213200" cy="6451800"/>
          </a:xfrm>
          <a:prstGeom prst="rect">
            <a:avLst/>
          </a:prstGeom>
          <a:solidFill>
            <a:srgbClr val="FFFF00"/>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94"/>
          <p:cNvSpPr txBox="1"/>
          <p:nvPr/>
        </p:nvSpPr>
        <p:spPr>
          <a:xfrm>
            <a:off x="0" y="325"/>
            <a:ext cx="9144000" cy="5143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s" sz="2200">
                <a:solidFill>
                  <a:srgbClr val="666666"/>
                </a:solidFill>
              </a:rPr>
              <a:t>La palabra constancia tiene diferentes significados. Al significado principal qué hago referencia es al valor y la cualidad de ser perseverantes y determinados ante un propósito, una meta, un objetivo, una visión etcétera. Se considera que una persona es constante cuando es responsable, estable y trabaja arduamente en lograr sus enfoques personales y profesionales. La constancia es un </a:t>
            </a:r>
            <a:r>
              <a:rPr b="1" lang="es" sz="2200">
                <a:solidFill>
                  <a:srgbClr val="FF0000"/>
                </a:solidFill>
              </a:rPr>
              <a:t>valor</a:t>
            </a:r>
            <a:r>
              <a:rPr b="1" lang="es" sz="2200">
                <a:solidFill>
                  <a:srgbClr val="666666"/>
                </a:solidFill>
              </a:rPr>
              <a:t> y </a:t>
            </a:r>
            <a:r>
              <a:rPr b="1" lang="es" sz="2200">
                <a:solidFill>
                  <a:srgbClr val="FF0000"/>
                </a:solidFill>
              </a:rPr>
              <a:t>hábito</a:t>
            </a:r>
            <a:r>
              <a:rPr b="1" lang="es" sz="2200">
                <a:solidFill>
                  <a:srgbClr val="666666"/>
                </a:solidFill>
              </a:rPr>
              <a:t> que conviene integrar en </a:t>
            </a:r>
            <a:r>
              <a:rPr b="1" lang="es" sz="2200">
                <a:solidFill>
                  <a:srgbClr val="FF0000"/>
                </a:solidFill>
              </a:rPr>
              <a:t>tu vida</a:t>
            </a:r>
            <a:r>
              <a:rPr b="1" lang="es" sz="2200">
                <a:solidFill>
                  <a:srgbClr val="666666"/>
                </a:solidFill>
              </a:rPr>
              <a:t> lo antes posible. Refleja el carácter de ser un individuo comprometido y de </a:t>
            </a:r>
            <a:r>
              <a:rPr b="1" lang="es" sz="2200">
                <a:solidFill>
                  <a:srgbClr val="FF0000"/>
                </a:solidFill>
              </a:rPr>
              <a:t>voluntad fuerte y tenaz</a:t>
            </a:r>
            <a:r>
              <a:rPr b="1" lang="es" sz="2200">
                <a:solidFill>
                  <a:srgbClr val="666666"/>
                </a:solidFill>
              </a:rPr>
              <a:t>. Es la </a:t>
            </a:r>
            <a:r>
              <a:rPr b="1" lang="es" sz="2200">
                <a:solidFill>
                  <a:srgbClr val="FF0000"/>
                </a:solidFill>
              </a:rPr>
              <a:t>acción proactiva</a:t>
            </a:r>
            <a:r>
              <a:rPr b="1" lang="es" sz="2200">
                <a:solidFill>
                  <a:srgbClr val="666666"/>
                </a:solidFill>
              </a:rPr>
              <a:t> y el efecto de hacer evidente algo de forma fehaciente y auténtica. Es un aspecto natural de la </a:t>
            </a:r>
            <a:r>
              <a:rPr b="1" lang="es" sz="2200">
                <a:solidFill>
                  <a:srgbClr val="FF0000"/>
                </a:solidFill>
              </a:rPr>
              <a:t>mente positiva y expansiva</a:t>
            </a:r>
            <a:r>
              <a:rPr b="1" lang="es" sz="2200">
                <a:solidFill>
                  <a:srgbClr val="666666"/>
                </a:solidFill>
              </a:rPr>
              <a:t>. También refleja que nos estamos alineando o estamos alineados con nuestra esencia natural, esencial.</a:t>
            </a:r>
            <a:endParaRPr b="1" sz="2200">
              <a:solidFill>
                <a:srgbClr val="666666"/>
              </a:solidFill>
            </a:endParaRPr>
          </a:p>
          <a:p>
            <a:pPr indent="0" lvl="0" marL="0" rtl="0" algn="ctr">
              <a:lnSpc>
                <a:spcPct val="115000"/>
              </a:lnSpc>
              <a:spcBef>
                <a:spcPts val="1200"/>
              </a:spcBef>
              <a:spcAft>
                <a:spcPts val="1200"/>
              </a:spcAft>
              <a:buNone/>
            </a:pPr>
            <a:r>
              <a:t/>
            </a:r>
            <a:endParaRPr b="1" sz="2200">
              <a:solidFill>
                <a:srgbClr val="666666"/>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9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FF9900"/>
                </a:solidFill>
              </a:rPr>
              <a:t>PASO 37</a:t>
            </a:r>
            <a:endParaRPr b="1">
              <a:solidFill>
                <a:srgbClr val="FF9900"/>
              </a:solidFill>
            </a:endParaRPr>
          </a:p>
        </p:txBody>
      </p:sp>
      <p:sp>
        <p:nvSpPr>
          <p:cNvPr id="646" name="Google Shape;646;p9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47" name="Google Shape;647;p95"/>
          <p:cNvPicPr preferRelativeResize="0"/>
          <p:nvPr/>
        </p:nvPicPr>
        <p:blipFill>
          <a:blip r:embed="rId3">
            <a:alphaModFix/>
          </a:blip>
          <a:stretch>
            <a:fillRect/>
          </a:stretch>
        </p:blipFill>
        <p:spPr>
          <a:xfrm>
            <a:off x="2217150" y="0"/>
            <a:ext cx="6926848" cy="5143500"/>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96"/>
          <p:cNvSpPr txBox="1"/>
          <p:nvPr/>
        </p:nvSpPr>
        <p:spPr>
          <a:xfrm>
            <a:off x="0" y="150"/>
            <a:ext cx="9144000" cy="5143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b="1" lang="es" sz="2400">
                <a:solidFill>
                  <a:srgbClr val="FF0000"/>
                </a:solidFill>
              </a:rPr>
              <a:t>Ganar</a:t>
            </a:r>
            <a:r>
              <a:rPr b="1" lang="es" sz="2400"/>
              <a:t>-</a:t>
            </a:r>
            <a:r>
              <a:rPr b="1" lang="es" sz="2400">
                <a:solidFill>
                  <a:srgbClr val="FF0000"/>
                </a:solidFill>
              </a:rPr>
              <a:t>Ganar</a:t>
            </a:r>
            <a:r>
              <a:rPr b="1" lang="es" sz="2400"/>
              <a:t> nos dice que se trata de un concepto y </a:t>
            </a:r>
            <a:r>
              <a:rPr b="1" lang="es" sz="2400">
                <a:solidFill>
                  <a:srgbClr val="FF0000"/>
                </a:solidFill>
              </a:rPr>
              <a:t>hábito</a:t>
            </a:r>
            <a:r>
              <a:rPr b="1" lang="es" sz="2400"/>
              <a:t> en que todas las partes ganan, obteniendo beneficios. Fundamentado en la sinergia que el éxito connota para todos. Es el reflejo del enfoque de la mente, el espíritu, el alma y el corazón que constantemente busca el beneficio mutuo en todas las interacciones humanas, medio ambientales y de interdependencia. Una persona con la actitud y el </a:t>
            </a:r>
            <a:r>
              <a:rPr b="1" lang="es" sz="2400">
                <a:solidFill>
                  <a:srgbClr val="FF0000"/>
                </a:solidFill>
              </a:rPr>
              <a:t>hábito</a:t>
            </a:r>
            <a:r>
              <a:rPr b="1" lang="es" sz="2400"/>
              <a:t> del </a:t>
            </a:r>
            <a:r>
              <a:rPr b="1" lang="es" sz="2400">
                <a:solidFill>
                  <a:srgbClr val="FF0000"/>
                </a:solidFill>
              </a:rPr>
              <a:t>Ganar</a:t>
            </a:r>
            <a:r>
              <a:rPr b="1" lang="es" sz="2400"/>
              <a:t>-</a:t>
            </a:r>
            <a:r>
              <a:rPr b="1" lang="es" sz="2400">
                <a:solidFill>
                  <a:srgbClr val="FF0000"/>
                </a:solidFill>
              </a:rPr>
              <a:t>Ganar</a:t>
            </a:r>
            <a:r>
              <a:rPr b="1" lang="es" sz="2400"/>
              <a:t> posee rasgos de carácter cómo: integridad, templanza, sabiduría, amor verdadero y la mentalidad de abundancia. Convierte entonces </a:t>
            </a:r>
            <a:r>
              <a:rPr b="1" lang="es" sz="2400">
                <a:solidFill>
                  <a:srgbClr val="FF0000"/>
                </a:solidFill>
              </a:rPr>
              <a:t>tú</a:t>
            </a:r>
            <a:r>
              <a:rPr b="1" lang="es" sz="2400"/>
              <a:t> este contexto y </a:t>
            </a:r>
            <a:r>
              <a:rPr b="1" lang="es" sz="2400">
                <a:solidFill>
                  <a:srgbClr val="FF0000"/>
                </a:solidFill>
              </a:rPr>
              <a:t>hábito</a:t>
            </a:r>
            <a:r>
              <a:rPr b="1" lang="es" sz="2400"/>
              <a:t> en parte de </a:t>
            </a:r>
            <a:r>
              <a:rPr b="1" lang="es" sz="2400">
                <a:solidFill>
                  <a:srgbClr val="FF0000"/>
                </a:solidFill>
              </a:rPr>
              <a:t>tu vida</a:t>
            </a:r>
            <a:r>
              <a:rPr b="1" lang="es" sz="2400"/>
              <a:t>. En tu día a día para el bien y por el </a:t>
            </a:r>
            <a:r>
              <a:rPr b="1" lang="es" sz="2400">
                <a:solidFill>
                  <a:srgbClr val="FF0000"/>
                </a:solidFill>
              </a:rPr>
              <a:t>bien de todos</a:t>
            </a:r>
            <a:r>
              <a:rPr b="1" lang="es" sz="2400"/>
              <a:t> y el </a:t>
            </a:r>
            <a:r>
              <a:rPr b="1" lang="es" sz="2400">
                <a:solidFill>
                  <a:srgbClr val="FF0000"/>
                </a:solidFill>
              </a:rPr>
              <a:t>tuyo</a:t>
            </a:r>
            <a:r>
              <a:rPr b="1" lang="es" sz="2400"/>
              <a:t>.</a:t>
            </a:r>
            <a:endParaRPr b="1" sz="2400"/>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9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t>PASO 38</a:t>
            </a:r>
            <a:endParaRPr b="1"/>
          </a:p>
        </p:txBody>
      </p:sp>
      <p:sp>
        <p:nvSpPr>
          <p:cNvPr id="658" name="Google Shape;658;p97"/>
          <p:cNvSpPr txBox="1"/>
          <p:nvPr/>
        </p:nvSpPr>
        <p:spPr>
          <a:xfrm>
            <a:off x="311700" y="1017725"/>
            <a:ext cx="4260300" cy="391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a:solidFill>
                  <a:srgbClr val="00FF00"/>
                </a:solidFill>
              </a:rPr>
              <a:t>APRENDE DE TUS ERRORES</a:t>
            </a:r>
            <a:endParaRPr b="1">
              <a:solidFill>
                <a:srgbClr val="00FF00"/>
              </a:solidFill>
            </a:endParaRPr>
          </a:p>
          <a:p>
            <a:pPr indent="0" lvl="0" marL="0" rtl="0" algn="l">
              <a:lnSpc>
                <a:spcPct val="115000"/>
              </a:lnSpc>
              <a:spcBef>
                <a:spcPts val="1200"/>
              </a:spcBef>
              <a:spcAft>
                <a:spcPts val="1200"/>
              </a:spcAft>
              <a:buNone/>
            </a:pPr>
            <a:r>
              <a:rPr b="1" lang="es">
                <a:solidFill>
                  <a:srgbClr val="595959"/>
                </a:solidFill>
              </a:rPr>
              <a:t>Cometer errores, que tratan siempre de un crecimiento personal, es el paso previo al aprendizaje. Es la enseñanza experimentada que se convierte en sabiduría y es el valioso conocimiento relevante para nuestro avance personal y profesional. También se nombra cómo concepto integral de abordaje de los errores y fracasos para la transformación cultural. Cuando te comprometes completamente con este proceso es irremediable no avanzar en </a:t>
            </a:r>
            <a:r>
              <a:rPr b="1" lang="es">
                <a:solidFill>
                  <a:srgbClr val="0000FF"/>
                </a:solidFill>
              </a:rPr>
              <a:t>tu vida</a:t>
            </a:r>
            <a:r>
              <a:rPr b="1" lang="es">
                <a:solidFill>
                  <a:srgbClr val="595959"/>
                </a:solidFill>
              </a:rPr>
              <a:t>. Además refleja el asumir toda responsabilidad en tu mundo que es un factor clave para crear la vida que deseamos como nombrado en el </a:t>
            </a:r>
            <a:r>
              <a:rPr b="1" lang="es">
                <a:solidFill>
                  <a:srgbClr val="0000FF"/>
                </a:solidFill>
              </a:rPr>
              <a:t>PASO 5</a:t>
            </a:r>
            <a:r>
              <a:rPr b="1" lang="es">
                <a:solidFill>
                  <a:srgbClr val="595959"/>
                </a:solidFill>
              </a:rPr>
              <a:t>.</a:t>
            </a:r>
            <a:endParaRPr b="1">
              <a:solidFill>
                <a:srgbClr val="595959"/>
              </a:solidFill>
            </a:endParaRPr>
          </a:p>
        </p:txBody>
      </p:sp>
      <p:pic>
        <p:nvPicPr>
          <p:cNvPr id="659" name="Google Shape;659;p97"/>
          <p:cNvPicPr preferRelativeResize="0"/>
          <p:nvPr/>
        </p:nvPicPr>
        <p:blipFill>
          <a:blip r:embed="rId3">
            <a:alphaModFix/>
          </a:blip>
          <a:stretch>
            <a:fillRect/>
          </a:stretch>
        </p:blipFill>
        <p:spPr>
          <a:xfrm>
            <a:off x="4724400" y="1017725"/>
            <a:ext cx="4419602" cy="4125773"/>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9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999999"/>
                </a:solidFill>
              </a:rPr>
              <a:t>PASO 39</a:t>
            </a:r>
            <a:endParaRPr b="1">
              <a:solidFill>
                <a:srgbClr val="999999"/>
              </a:solidFill>
            </a:endParaRPr>
          </a:p>
        </p:txBody>
      </p:sp>
      <p:sp>
        <p:nvSpPr>
          <p:cNvPr id="665" name="Google Shape;665;p98"/>
          <p:cNvSpPr txBox="1"/>
          <p:nvPr/>
        </p:nvSpPr>
        <p:spPr>
          <a:xfrm>
            <a:off x="311700" y="1017725"/>
            <a:ext cx="3999900" cy="4125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s" sz="2000">
                <a:solidFill>
                  <a:srgbClr val="595959"/>
                </a:solidFill>
              </a:rPr>
              <a:t>Esto significa: “Dar un servicio más exclusivo y mejor del que se nos está pagando, y hacerlo con una actitud </a:t>
            </a:r>
            <a:r>
              <a:rPr lang="es" sz="2000">
                <a:solidFill>
                  <a:srgbClr val="FF9900"/>
                </a:solidFill>
              </a:rPr>
              <a:t>mental positiva</a:t>
            </a:r>
            <a:r>
              <a:rPr lang="es" sz="2000">
                <a:solidFill>
                  <a:srgbClr val="595959"/>
                </a:solidFill>
              </a:rPr>
              <a:t> de excelencia”. Es decir, entregar un servicio que excede las expectativas de quien lo recibe. Y eso cuando lo </a:t>
            </a:r>
            <a:r>
              <a:rPr b="1" lang="es" sz="2000">
                <a:solidFill>
                  <a:srgbClr val="FF0000"/>
                </a:solidFill>
              </a:rPr>
              <a:t>deseas</a:t>
            </a:r>
            <a:r>
              <a:rPr lang="es" sz="2000">
                <a:solidFill>
                  <a:srgbClr val="595959"/>
                </a:solidFill>
              </a:rPr>
              <a:t> y </a:t>
            </a:r>
            <a:r>
              <a:rPr b="1" lang="es" sz="2000">
                <a:solidFill>
                  <a:srgbClr val="FF0000"/>
                </a:solidFill>
              </a:rPr>
              <a:t>sientes</a:t>
            </a:r>
            <a:r>
              <a:rPr lang="es" sz="2000">
                <a:solidFill>
                  <a:srgbClr val="595959"/>
                </a:solidFill>
              </a:rPr>
              <a:t> realizar para mantener </a:t>
            </a:r>
            <a:r>
              <a:rPr lang="es" sz="2000">
                <a:solidFill>
                  <a:srgbClr val="4A86E8"/>
                </a:solidFill>
              </a:rPr>
              <a:t>tu equilibrio</a:t>
            </a:r>
            <a:r>
              <a:rPr lang="es" sz="2000">
                <a:solidFill>
                  <a:srgbClr val="595959"/>
                </a:solidFill>
              </a:rPr>
              <a:t>, </a:t>
            </a:r>
            <a:r>
              <a:rPr b="1" lang="es" sz="2000">
                <a:solidFill>
                  <a:srgbClr val="595959"/>
                </a:solidFill>
              </a:rPr>
              <a:t>tu bienestar</a:t>
            </a:r>
            <a:r>
              <a:rPr lang="es" sz="2000">
                <a:solidFill>
                  <a:srgbClr val="595959"/>
                </a:solidFill>
              </a:rPr>
              <a:t>, </a:t>
            </a:r>
            <a:r>
              <a:rPr b="1" lang="es" sz="2000">
                <a:solidFill>
                  <a:srgbClr val="595959"/>
                </a:solidFill>
              </a:rPr>
              <a:t>alegría</a:t>
            </a:r>
            <a:r>
              <a:rPr lang="es" sz="2000">
                <a:solidFill>
                  <a:srgbClr val="595959"/>
                </a:solidFill>
              </a:rPr>
              <a:t> y </a:t>
            </a:r>
            <a:r>
              <a:rPr b="1" lang="es" sz="2000">
                <a:solidFill>
                  <a:srgbClr val="595959"/>
                </a:solidFill>
              </a:rPr>
              <a:t>felicidad</a:t>
            </a:r>
            <a:r>
              <a:rPr lang="es" sz="2000">
                <a:solidFill>
                  <a:srgbClr val="595959"/>
                </a:solidFill>
              </a:rPr>
              <a:t>.</a:t>
            </a:r>
            <a:endParaRPr sz="2000">
              <a:solidFill>
                <a:srgbClr val="595959"/>
              </a:solidFill>
            </a:endParaRPr>
          </a:p>
        </p:txBody>
      </p:sp>
      <p:pic>
        <p:nvPicPr>
          <p:cNvPr id="666" name="Google Shape;666;p98"/>
          <p:cNvPicPr preferRelativeResize="0"/>
          <p:nvPr/>
        </p:nvPicPr>
        <p:blipFill>
          <a:blip r:embed="rId3">
            <a:alphaModFix/>
          </a:blip>
          <a:stretch>
            <a:fillRect/>
          </a:stretch>
        </p:blipFill>
        <p:spPr>
          <a:xfrm>
            <a:off x="4464000" y="642650"/>
            <a:ext cx="4679998" cy="4500676"/>
          </a:xfrm>
          <a:prstGeom prst="rect">
            <a:avLst/>
          </a:prstGeom>
          <a:noFill/>
          <a:ln>
            <a:noFill/>
          </a:ln>
        </p:spPr>
      </p:pic>
      <p:sp>
        <p:nvSpPr>
          <p:cNvPr id="667" name="Google Shape;667;p98"/>
          <p:cNvSpPr/>
          <p:nvPr/>
        </p:nvSpPr>
        <p:spPr>
          <a:xfrm>
            <a:off x="4464000" y="-3388750"/>
            <a:ext cx="4788000" cy="4031400"/>
          </a:xfrm>
          <a:prstGeom prst="rect">
            <a:avLst/>
          </a:prstGeom>
          <a:solidFill>
            <a:srgbClr val="B7B7B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9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6D9EEB"/>
                </a:solidFill>
              </a:rPr>
              <a:t>PASO 40</a:t>
            </a:r>
            <a:endParaRPr b="1">
              <a:solidFill>
                <a:srgbClr val="6D9EEB"/>
              </a:solidFill>
            </a:endParaRPr>
          </a:p>
        </p:txBody>
      </p:sp>
      <p:sp>
        <p:nvSpPr>
          <p:cNvPr id="673" name="Google Shape;673;p99"/>
          <p:cNvSpPr txBox="1"/>
          <p:nvPr/>
        </p:nvSpPr>
        <p:spPr>
          <a:xfrm>
            <a:off x="311700" y="1211850"/>
            <a:ext cx="3351300" cy="36633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800">
                <a:solidFill>
                  <a:srgbClr val="666666"/>
                </a:solidFill>
              </a:rPr>
              <a:t>OTRO </a:t>
            </a:r>
            <a:r>
              <a:rPr b="1" lang="es">
                <a:solidFill>
                  <a:srgbClr val="666666"/>
                </a:solidFill>
              </a:rPr>
              <a:t>HÁBITO</a:t>
            </a:r>
            <a:r>
              <a:rPr b="1" lang="es" sz="800">
                <a:solidFill>
                  <a:srgbClr val="666666"/>
                </a:solidFill>
              </a:rPr>
              <a:t>  </a:t>
            </a:r>
            <a:r>
              <a:rPr b="1" lang="es">
                <a:solidFill>
                  <a:srgbClr val="FF0000"/>
                </a:solidFill>
              </a:rPr>
              <a:t>A </a:t>
            </a:r>
            <a:r>
              <a:rPr b="1" lang="es" sz="1800">
                <a:solidFill>
                  <a:srgbClr val="FF0000"/>
                </a:solidFill>
              </a:rPr>
              <a:t>INTEGRAR</a:t>
            </a:r>
            <a:endParaRPr b="1" sz="1800">
              <a:solidFill>
                <a:srgbClr val="FF0000"/>
              </a:solidFill>
            </a:endParaRPr>
          </a:p>
          <a:p>
            <a:pPr indent="0" lvl="0" marL="0" rtl="0" algn="l">
              <a:lnSpc>
                <a:spcPct val="115000"/>
              </a:lnSpc>
              <a:spcBef>
                <a:spcPts val="1200"/>
              </a:spcBef>
              <a:spcAft>
                <a:spcPts val="1200"/>
              </a:spcAft>
              <a:buNone/>
            </a:pPr>
            <a:r>
              <a:rPr b="1" lang="es" sz="2200">
                <a:solidFill>
                  <a:srgbClr val="666666"/>
                </a:solidFill>
              </a:rPr>
              <a:t>Contra </a:t>
            </a:r>
            <a:r>
              <a:rPr b="1" lang="es" sz="2400">
                <a:solidFill>
                  <a:srgbClr val="666666"/>
                </a:solidFill>
              </a:rPr>
              <a:t>más estable;</a:t>
            </a:r>
            <a:r>
              <a:rPr b="1" lang="es" sz="2200">
                <a:solidFill>
                  <a:srgbClr val="666666"/>
                </a:solidFill>
              </a:rPr>
              <a:t> </a:t>
            </a:r>
            <a:r>
              <a:rPr b="1" lang="es" sz="3600">
                <a:solidFill>
                  <a:srgbClr val="666666"/>
                </a:solidFill>
              </a:rPr>
              <a:t>continua</a:t>
            </a:r>
            <a:r>
              <a:rPr b="1" lang="es" sz="2200">
                <a:solidFill>
                  <a:srgbClr val="666666"/>
                </a:solidFill>
              </a:rPr>
              <a:t> sea </a:t>
            </a:r>
            <a:r>
              <a:rPr b="1" lang="es" sz="2400">
                <a:solidFill>
                  <a:srgbClr val="666666"/>
                </a:solidFill>
              </a:rPr>
              <a:t>tu</a:t>
            </a:r>
            <a:r>
              <a:rPr b="1" lang="es" sz="2200">
                <a:solidFill>
                  <a:srgbClr val="666666"/>
                </a:solidFill>
              </a:rPr>
              <a:t> fijación/centración en </a:t>
            </a:r>
            <a:r>
              <a:rPr b="1" lang="es" sz="2400">
                <a:solidFill>
                  <a:srgbClr val="666666"/>
                </a:solidFill>
              </a:rPr>
              <a:t>tu objetivo</a:t>
            </a:r>
            <a:r>
              <a:rPr b="1" lang="es" sz="2200">
                <a:solidFill>
                  <a:srgbClr val="666666"/>
                </a:solidFill>
              </a:rPr>
              <a:t>, </a:t>
            </a:r>
            <a:r>
              <a:rPr b="1" lang="es" sz="3000">
                <a:solidFill>
                  <a:srgbClr val="666666"/>
                </a:solidFill>
              </a:rPr>
              <a:t>deseo</a:t>
            </a:r>
            <a:r>
              <a:rPr b="1" lang="es" sz="2200">
                <a:solidFill>
                  <a:srgbClr val="666666"/>
                </a:solidFill>
              </a:rPr>
              <a:t>, visión, meta </a:t>
            </a:r>
            <a:r>
              <a:rPr b="1" lang="es" sz="1800">
                <a:solidFill>
                  <a:srgbClr val="666666"/>
                </a:solidFill>
              </a:rPr>
              <a:t>primordial</a:t>
            </a:r>
            <a:r>
              <a:rPr b="1" lang="es" sz="2200">
                <a:solidFill>
                  <a:srgbClr val="666666"/>
                </a:solidFill>
              </a:rPr>
              <a:t> más </a:t>
            </a:r>
            <a:r>
              <a:rPr b="1" lang="es" sz="2400">
                <a:solidFill>
                  <a:srgbClr val="666666"/>
                </a:solidFill>
              </a:rPr>
              <a:t>rápidamente</a:t>
            </a:r>
            <a:r>
              <a:rPr b="1" lang="es" sz="2200">
                <a:solidFill>
                  <a:srgbClr val="666666"/>
                </a:solidFill>
              </a:rPr>
              <a:t> se manifiesta, </a:t>
            </a:r>
            <a:r>
              <a:rPr b="1" lang="es" sz="2400">
                <a:solidFill>
                  <a:srgbClr val="FF0000"/>
                </a:solidFill>
              </a:rPr>
              <a:t>se realiza</a:t>
            </a:r>
            <a:r>
              <a:rPr b="1" lang="es" sz="2200">
                <a:solidFill>
                  <a:srgbClr val="666666"/>
                </a:solidFill>
              </a:rPr>
              <a:t>.</a:t>
            </a:r>
            <a:endParaRPr b="1" sz="2200">
              <a:solidFill>
                <a:srgbClr val="666666"/>
              </a:solidFill>
            </a:endParaRPr>
          </a:p>
        </p:txBody>
      </p:sp>
      <p:pic>
        <p:nvPicPr>
          <p:cNvPr id="674" name="Google Shape;674;p99"/>
          <p:cNvPicPr preferRelativeResize="0"/>
          <p:nvPr/>
        </p:nvPicPr>
        <p:blipFill>
          <a:blip r:embed="rId3">
            <a:alphaModFix/>
          </a:blip>
          <a:stretch>
            <a:fillRect/>
          </a:stretch>
        </p:blipFill>
        <p:spPr>
          <a:xfrm>
            <a:off x="3663000" y="-212212"/>
            <a:ext cx="4621070" cy="6511425"/>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10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FF0000"/>
                </a:solidFill>
              </a:rPr>
              <a:t>PASO </a:t>
            </a:r>
            <a:r>
              <a:rPr b="1" lang="es">
                <a:solidFill>
                  <a:srgbClr val="FF0000"/>
                </a:solidFill>
              </a:rPr>
              <a:t>41</a:t>
            </a:r>
            <a:endParaRPr b="1">
              <a:solidFill>
                <a:srgbClr val="FF0000"/>
              </a:solidFill>
            </a:endParaRPr>
          </a:p>
        </p:txBody>
      </p:sp>
      <p:sp>
        <p:nvSpPr>
          <p:cNvPr id="680" name="Google Shape;680;p100"/>
          <p:cNvSpPr txBox="1"/>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s"/>
              <a:t>La palabra "</a:t>
            </a:r>
            <a:r>
              <a:rPr b="1" lang="es">
                <a:solidFill>
                  <a:srgbClr val="FF9900"/>
                </a:solidFill>
              </a:rPr>
              <a:t>paciencia</a:t>
            </a:r>
            <a:r>
              <a:rPr lang="es"/>
              <a:t>" viene del latín patientia y significa "</a:t>
            </a:r>
            <a:r>
              <a:rPr b="1" lang="es"/>
              <a:t>cualidad del que está molesto</a:t>
            </a:r>
            <a:r>
              <a:rPr lang="es"/>
              <a:t>". El aumento de la paciencia es equivalente al aumento del </a:t>
            </a:r>
            <a:r>
              <a:rPr lang="es">
                <a:solidFill>
                  <a:srgbClr val="FF0000"/>
                </a:solidFill>
              </a:rPr>
              <a:t>verdadero amor</a:t>
            </a:r>
            <a:r>
              <a:rPr lang="es"/>
              <a:t> hacia una mismo. Así mismo al prójimo, a los demás. Es la capacidad de encajar situaciones ofensivas, incómodas, dolorosas o desagradables con fortaleza manteniendo siempre el ánimo. La paciencia también es un patrón </a:t>
            </a:r>
            <a:r>
              <a:rPr b="1" lang="es">
                <a:solidFill>
                  <a:srgbClr val="FF0000"/>
                </a:solidFill>
              </a:rPr>
              <a:t>repetitivo</a:t>
            </a:r>
            <a:r>
              <a:rPr lang="es"/>
              <a:t> en todos los procesos de realización que tienen que ver con la grandeza, el verdadero potencial del ser humano y los cambios significativos en este mundo. La paciencia está además ligada </a:t>
            </a:r>
            <a:r>
              <a:rPr lang="es">
                <a:solidFill>
                  <a:srgbClr val="4A86E8"/>
                </a:solidFill>
              </a:rPr>
              <a:t>a la paz, la calma y la tolerancia</a:t>
            </a:r>
            <a:r>
              <a:rPr lang="es"/>
              <a:t>.</a:t>
            </a:r>
            <a:endParaRPr/>
          </a:p>
        </p:txBody>
      </p:sp>
      <p:pic>
        <p:nvPicPr>
          <p:cNvPr id="681" name="Google Shape;681;p100"/>
          <p:cNvPicPr preferRelativeResize="0"/>
          <p:nvPr/>
        </p:nvPicPr>
        <p:blipFill>
          <a:blip r:embed="rId3">
            <a:alphaModFix/>
          </a:blip>
          <a:stretch>
            <a:fillRect/>
          </a:stretch>
        </p:blipFill>
        <p:spPr>
          <a:xfrm>
            <a:off x="4464000" y="445025"/>
            <a:ext cx="4680005" cy="4292228"/>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10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a:solidFill>
                  <a:srgbClr val="0000FF"/>
                </a:solidFill>
              </a:rPr>
              <a:t>PASO 42</a:t>
            </a:r>
            <a:endParaRPr b="1">
              <a:solidFill>
                <a:srgbClr val="0000FF"/>
              </a:solidFill>
            </a:endParaRPr>
          </a:p>
        </p:txBody>
      </p:sp>
      <p:sp>
        <p:nvSpPr>
          <p:cNvPr id="687" name="Google Shape;687;p101"/>
          <p:cNvSpPr txBox="1"/>
          <p:nvPr/>
        </p:nvSpPr>
        <p:spPr>
          <a:xfrm>
            <a:off x="311700" y="1152475"/>
            <a:ext cx="3768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sz="1600"/>
              <a:t>¡NO HAY NINGÚN ESPACIO NI SITIO PARA EXCUSAS!</a:t>
            </a:r>
            <a:endParaRPr b="1" sz="1600"/>
          </a:p>
          <a:p>
            <a:pPr indent="0" lvl="0" marL="0" rtl="0" algn="l">
              <a:lnSpc>
                <a:spcPct val="115000"/>
              </a:lnSpc>
              <a:spcBef>
                <a:spcPts val="1200"/>
              </a:spcBef>
              <a:spcAft>
                <a:spcPts val="1200"/>
              </a:spcAft>
              <a:buNone/>
            </a:pPr>
            <a:r>
              <a:rPr b="1" lang="es" sz="1600"/>
              <a:t>Las excusas son el motivo o pretexto que se invocan para eludir la responsabilidad. Y es el principal enfoque de personas ignorantes. Además es la centración en la parte negativa de las cosas. Entonces renuncia por completo a todas las excusas, es decir, cómo no puede funcionar, pensamientos negativos, influencias negativas etcétera.</a:t>
            </a:r>
            <a:endParaRPr b="1" sz="1600"/>
          </a:p>
        </p:txBody>
      </p:sp>
      <p:pic>
        <p:nvPicPr>
          <p:cNvPr id="688" name="Google Shape;688;p101"/>
          <p:cNvPicPr preferRelativeResize="0"/>
          <p:nvPr/>
        </p:nvPicPr>
        <p:blipFill>
          <a:blip r:embed="rId3">
            <a:alphaModFix/>
          </a:blip>
          <a:stretch>
            <a:fillRect/>
          </a:stretch>
        </p:blipFill>
        <p:spPr>
          <a:xfrm>
            <a:off x="4311600" y="-348875"/>
            <a:ext cx="4520699" cy="6766200"/>
          </a:xfrm>
          <a:prstGeom prst="rect">
            <a:avLst/>
          </a:prstGeom>
          <a:noFill/>
          <a:ln>
            <a:noFill/>
          </a:ln>
        </p:spPr>
      </p:pic>
      <p:sp>
        <p:nvSpPr>
          <p:cNvPr id="689" name="Google Shape;689;p101"/>
          <p:cNvSpPr/>
          <p:nvPr/>
        </p:nvSpPr>
        <p:spPr>
          <a:xfrm>
            <a:off x="8832300" y="-2913751"/>
            <a:ext cx="4031400" cy="10971000"/>
          </a:xfrm>
          <a:prstGeom prst="rec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